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3514" autoAdjust="0"/>
  </p:normalViewPr>
  <p:slideViewPr>
    <p:cSldViewPr>
      <p:cViewPr>
        <p:scale>
          <a:sx n="95" d="100"/>
          <a:sy n="95" d="100"/>
        </p:scale>
        <p:origin x="1368" y="-27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46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0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22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71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95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0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04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55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90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26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59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95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正方形/長方形 71"/>
          <p:cNvSpPr/>
          <p:nvPr/>
        </p:nvSpPr>
        <p:spPr>
          <a:xfrm>
            <a:off x="195317" y="7393062"/>
            <a:ext cx="6636007" cy="2800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195317" y="4054566"/>
            <a:ext cx="6636007" cy="2800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/>
          <p:cNvSpPr/>
          <p:nvPr/>
        </p:nvSpPr>
        <p:spPr>
          <a:xfrm>
            <a:off x="195317" y="2322418"/>
            <a:ext cx="6636007" cy="2800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ホームベース 52"/>
          <p:cNvSpPr/>
          <p:nvPr/>
        </p:nvSpPr>
        <p:spPr>
          <a:xfrm>
            <a:off x="188640" y="976794"/>
            <a:ext cx="1271806" cy="872227"/>
          </a:xfrm>
          <a:prstGeom prst="homePlate">
            <a:avLst>
              <a:gd name="adj" fmla="val 27341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2544" y="96457"/>
            <a:ext cx="3262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Arial" pitchFamily="34" charset="0"/>
                <a:ea typeface="メイリオ" pitchFamily="50" charset="-128"/>
              </a:rPr>
              <a:t>2023/2024 </a:t>
            </a:r>
            <a:r>
              <a:rPr kumimoji="1" lang="ja-JP" altLang="en-US" sz="1600" b="1" dirty="0">
                <a:latin typeface="Arial" pitchFamily="34" charset="0"/>
                <a:ea typeface="メイリオ" pitchFamily="50" charset="-128"/>
              </a:rPr>
              <a:t>全日本スキー連盟公認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96409" y="367922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latin typeface="Arial" pitchFamily="34" charset="0"/>
                <a:ea typeface="メイリオ" pitchFamily="50" charset="-128"/>
              </a:rPr>
              <a:t>プライズテスト要項</a:t>
            </a:r>
            <a:endParaRPr kumimoji="1" lang="ja-JP" altLang="en-US" sz="2800" b="1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03787" y="37406"/>
            <a:ext cx="2236510" cy="7579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800" dirty="0">
                <a:latin typeface="Arial" pitchFamily="34" charset="0"/>
                <a:ea typeface="メイリオ" pitchFamily="50" charset="-128"/>
              </a:rPr>
              <a:t>会　場：　スプリングバレー仙台泉スキー場</a:t>
            </a:r>
            <a:endParaRPr kumimoji="1" lang="en-US" altLang="ja-JP" sz="800" dirty="0">
              <a:latin typeface="Arial" pitchFamily="34" charset="0"/>
              <a:ea typeface="メイリオ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800" dirty="0">
                <a:latin typeface="Arial" pitchFamily="34" charset="0"/>
                <a:ea typeface="メイリオ" pitchFamily="50" charset="-128"/>
              </a:rPr>
              <a:t>主　管：　宮城県スキー連盟</a:t>
            </a:r>
            <a:endParaRPr lang="en-US" altLang="ja-JP" sz="800" dirty="0">
              <a:latin typeface="Arial" pitchFamily="34" charset="0"/>
              <a:ea typeface="メイリオ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800" dirty="0">
                <a:latin typeface="Arial" pitchFamily="34" charset="0"/>
                <a:ea typeface="メイリオ" pitchFamily="50" charset="-128"/>
              </a:rPr>
              <a:t>実施団体：スプリングバレースキースクール</a:t>
            </a:r>
          </a:p>
        </p:txBody>
      </p:sp>
      <p:pic>
        <p:nvPicPr>
          <p:cNvPr id="7" name="Picture 1326">
            <a:extLst>
              <a:ext uri="{FF2B5EF4-FFF2-40B4-BE49-F238E27FC236}">
                <a16:creationId xmlns:a16="http://schemas.microsoft.com/office/drawing/2014/main" id="{FF586664-FC84-4598-B7D2-CE79AB211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1" y="89904"/>
            <a:ext cx="916893" cy="74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256945" y="1384538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Arial" pitchFamily="34" charset="0"/>
                <a:ea typeface="メイリオ" pitchFamily="50" charset="-128"/>
              </a:rPr>
              <a:t>開催日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6945" y="1064568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Arial" pitchFamily="34" charset="0"/>
                <a:ea typeface="メイリオ" pitchFamily="50" charset="-128"/>
              </a:rPr>
              <a:t>2024</a:t>
            </a:r>
            <a:r>
              <a:rPr kumimoji="1" lang="ja-JP" altLang="en-US" sz="2000" dirty="0">
                <a:latin typeface="Arial" pitchFamily="34" charset="0"/>
                <a:ea typeface="メイリオ" pitchFamily="50" charset="-128"/>
              </a:rPr>
              <a:t>年</a:t>
            </a:r>
            <a:endParaRPr kumimoji="1" lang="en-US" altLang="ja-JP" sz="20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79688" y="1007318"/>
            <a:ext cx="4645081" cy="718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２月４日（日）　～　</a:t>
            </a:r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４月７日（日）まで</a:t>
            </a: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毎週日曜日開催</a:t>
            </a:r>
            <a:endParaRPr kumimoji="1"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4684" y="230447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Arial" pitchFamily="34" charset="0"/>
                <a:ea typeface="メイリオ" pitchFamily="50" charset="-128"/>
              </a:rPr>
              <a:t>検定スケジュール</a:t>
            </a:r>
            <a:endParaRPr kumimoji="1" lang="en-US" altLang="ja-JP" b="1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7530" y="9372287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お問い合わせ</a:t>
            </a:r>
            <a:endParaRPr kumimoji="1"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228284" y="9336544"/>
            <a:ext cx="2492990" cy="542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200" b="1" dirty="0">
                <a:latin typeface="Arial" pitchFamily="34" charset="0"/>
                <a:ea typeface="メイリオ" pitchFamily="50" charset="-128"/>
              </a:rPr>
              <a:t>スプリングバレースキースクール</a:t>
            </a:r>
            <a:endParaRPr kumimoji="1" lang="en-US" altLang="ja-JP" sz="1200" b="1" dirty="0">
              <a:latin typeface="Arial" pitchFamily="34" charset="0"/>
              <a:ea typeface="メイリオ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200" b="1" dirty="0">
                <a:latin typeface="Arial" pitchFamily="34" charset="0"/>
                <a:ea typeface="メイリオ" pitchFamily="50" charset="-128"/>
              </a:rPr>
              <a:t>TEL. </a:t>
            </a:r>
            <a:r>
              <a:rPr lang="en-US" altLang="ja-JP" sz="1200" b="1">
                <a:latin typeface="Arial" pitchFamily="34" charset="0"/>
                <a:ea typeface="メイリオ" pitchFamily="50" charset="-128"/>
              </a:rPr>
              <a:t>022-379-1370</a:t>
            </a:r>
            <a:endParaRPr kumimoji="1" lang="en-US" altLang="ja-JP" sz="1200" b="1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61622" y="9552220"/>
            <a:ext cx="1399742" cy="351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"/>
              </a:lnSpc>
              <a:tabLst>
                <a:tab pos="628650" algn="l"/>
              </a:tabLst>
            </a:pPr>
            <a:r>
              <a:rPr lang="ja-JP" altLang="en-US" sz="900" dirty="0">
                <a:latin typeface="Arial" pitchFamily="34" charset="0"/>
                <a:ea typeface="メイリオ" pitchFamily="50" charset="-128"/>
              </a:rPr>
              <a:t>通常受付 </a:t>
            </a:r>
            <a:r>
              <a:rPr lang="en-US" altLang="ja-JP" sz="900" dirty="0">
                <a:latin typeface="Arial" pitchFamily="34" charset="0"/>
                <a:ea typeface="メイリオ" pitchFamily="50" charset="-128"/>
              </a:rPr>
              <a:t>	9:00~18:00</a:t>
            </a:r>
          </a:p>
          <a:p>
            <a:pPr>
              <a:lnSpc>
                <a:spcPts val="1000"/>
              </a:lnSpc>
              <a:tabLst>
                <a:tab pos="628650" algn="l"/>
              </a:tabLst>
            </a:pPr>
            <a:r>
              <a:rPr kumimoji="1" lang="ja-JP" altLang="en-US" sz="900" dirty="0">
                <a:latin typeface="Arial" pitchFamily="34" charset="0"/>
                <a:ea typeface="メイリオ" pitchFamily="50" charset="-128"/>
              </a:rPr>
              <a:t>検定日のみ</a:t>
            </a:r>
            <a:r>
              <a:rPr kumimoji="1" lang="en-US" altLang="ja-JP" sz="900" dirty="0">
                <a:latin typeface="Arial" pitchFamily="34" charset="0"/>
                <a:ea typeface="メイリオ" pitchFamily="50" charset="-128"/>
              </a:rPr>
              <a:t>	8:00~18:00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041463" y="9408020"/>
            <a:ext cx="2771913" cy="42575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Arial" pitchFamily="34" charset="0"/>
                <a:ea typeface="メイリオ" pitchFamily="50" charset="-128"/>
              </a:rPr>
              <a:t>メールも可能です</a:t>
            </a:r>
            <a:r>
              <a:rPr kumimoji="1" lang="en-US" altLang="ja-JP" sz="1050" dirty="0">
                <a:latin typeface="Arial" pitchFamily="34" charset="0"/>
                <a:ea typeface="メイリオ" pitchFamily="50" charset="-128"/>
              </a:rPr>
              <a:t>: happyski5@yahoo.co.jp</a:t>
            </a:r>
          </a:p>
          <a:p>
            <a:pPr>
              <a:lnSpc>
                <a:spcPts val="1000"/>
              </a:lnSpc>
              <a:spcBef>
                <a:spcPts val="600"/>
              </a:spcBef>
            </a:pPr>
            <a:r>
              <a:rPr kumimoji="1" lang="ja-JP" altLang="en-US" sz="1050" dirty="0">
                <a:latin typeface="Arial" pitchFamily="34" charset="0"/>
                <a:ea typeface="メイリオ" pitchFamily="50" charset="-128"/>
              </a:rPr>
              <a:t>お気軽にお問い合わせください</a:t>
            </a:r>
            <a:r>
              <a:rPr kumimoji="1" lang="en-US" altLang="ja-JP" sz="1050" dirty="0">
                <a:latin typeface="Arial" pitchFamily="34" charset="0"/>
                <a:ea typeface="メイリオ" pitchFamily="50" charset="-128"/>
              </a:rPr>
              <a:t>.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84684" y="403231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Arial" pitchFamily="34" charset="0"/>
                <a:ea typeface="メイリオ" pitchFamily="50" charset="-128"/>
              </a:rPr>
              <a:t>料金等</a:t>
            </a:r>
            <a:endParaRPr kumimoji="1" lang="en-US" altLang="ja-JP" b="1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84684" y="737179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latin typeface="Arial" pitchFamily="34" charset="0"/>
                <a:ea typeface="メイリオ" pitchFamily="50" charset="-128"/>
              </a:rPr>
              <a:t>検定資格・種目</a:t>
            </a:r>
            <a:endParaRPr kumimoji="1" lang="en-US" altLang="ja-JP" b="1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33504" y="49167"/>
            <a:ext cx="6787187" cy="817936"/>
          </a:xfrm>
          <a:prstGeom prst="rect">
            <a:avLst/>
          </a:prstGeom>
          <a:noFill/>
          <a:ln w="57150" cap="rnd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山形 53"/>
          <p:cNvSpPr/>
          <p:nvPr/>
        </p:nvSpPr>
        <p:spPr>
          <a:xfrm>
            <a:off x="1268760" y="976794"/>
            <a:ext cx="302077" cy="872227"/>
          </a:xfrm>
          <a:prstGeom prst="chevron">
            <a:avLst>
              <a:gd name="adj" fmla="val 77184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04406" y="435683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u="sng" dirty="0">
                <a:latin typeface="Arial" pitchFamily="34" charset="0"/>
                <a:ea typeface="メイリオ" pitchFamily="50" charset="-128"/>
              </a:rPr>
              <a:t>受検に必要な費用</a:t>
            </a:r>
            <a:endParaRPr kumimoji="1" lang="en-US" altLang="ja-JP" sz="1000" u="sng" dirty="0">
              <a:latin typeface="Arial" pitchFamily="34" charset="0"/>
              <a:ea typeface="メイリオ" pitchFamily="50" charset="-128"/>
            </a:endParaRPr>
          </a:p>
        </p:txBody>
      </p:sp>
      <p:cxnSp>
        <p:nvCxnSpPr>
          <p:cNvPr id="66" name="直線コネクタ 65"/>
          <p:cNvCxnSpPr/>
          <p:nvPr/>
        </p:nvCxnSpPr>
        <p:spPr>
          <a:xfrm>
            <a:off x="44137" y="9336544"/>
            <a:ext cx="6779872" cy="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341541" y="7907096"/>
            <a:ext cx="3121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p"/>
              <a:tabLst>
                <a:tab pos="1162050" algn="l"/>
              </a:tabLst>
            </a:pPr>
            <a:r>
              <a:rPr kumimoji="1" lang="ja-JP" altLang="en-US" sz="1000" dirty="0">
                <a:latin typeface="Arial" pitchFamily="34" charset="0"/>
                <a:ea typeface="メイリオ" pitchFamily="50" charset="-128"/>
              </a:rPr>
              <a:t>パラレルターン・大回り ／</a:t>
            </a: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 </a:t>
            </a:r>
            <a:r>
              <a:rPr kumimoji="1" lang="ja-JP" altLang="en-US" sz="1000" dirty="0">
                <a:latin typeface="Arial" pitchFamily="34" charset="0"/>
                <a:ea typeface="メイリオ" pitchFamily="50" charset="-128"/>
              </a:rPr>
              <a:t>ナチュラル・急斜面</a:t>
            </a:r>
            <a:endParaRPr kumimoji="1" lang="en-US" altLang="ja-JP" sz="1000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buFont typeface="Wingdings" pitchFamily="2" charset="2"/>
              <a:buChar char="p"/>
              <a:tabLst>
                <a:tab pos="1162050" algn="l"/>
              </a:tabLst>
            </a:pP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パラレルターン・小回り ／ ナチュラル・急斜面</a:t>
            </a:r>
            <a:endParaRPr lang="en-US" altLang="ja-JP" sz="10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84948" y="2610738"/>
            <a:ext cx="34403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ts val="2400"/>
              </a:lnSpc>
              <a:buSzPct val="70000"/>
              <a:buFont typeface="Wingdings" pitchFamily="2" charset="2"/>
              <a:buChar char="u"/>
              <a:tabLst>
                <a:tab pos="1619250" algn="l"/>
              </a:tabLst>
            </a:pPr>
            <a:r>
              <a:rPr kumimoji="1" lang="ja-JP" altLang="en-US" b="1" dirty="0">
                <a:latin typeface="Arial" pitchFamily="34" charset="0"/>
                <a:ea typeface="メイリオ" pitchFamily="50" charset="-128"/>
              </a:rPr>
              <a:t>受　　付</a:t>
            </a:r>
            <a:r>
              <a:rPr kumimoji="1" lang="en-US" altLang="ja-JP" b="1" dirty="0">
                <a:latin typeface="Arial" pitchFamily="34" charset="0"/>
                <a:ea typeface="メイリオ" pitchFamily="50" charset="-128"/>
              </a:rPr>
              <a:t>	</a:t>
            </a:r>
            <a:r>
              <a:rPr kumimoji="1" lang="en-US" altLang="ja-JP" b="1" dirty="0">
                <a:latin typeface="メイリオ" pitchFamily="50" charset="-128"/>
                <a:ea typeface="メイリオ" pitchFamily="50" charset="-128"/>
              </a:rPr>
              <a:t>8:00 ~ 8:30 </a:t>
            </a:r>
          </a:p>
          <a:p>
            <a:pPr marL="266700" indent="-266700">
              <a:lnSpc>
                <a:spcPts val="2400"/>
              </a:lnSpc>
              <a:buSzPct val="70000"/>
              <a:buFont typeface="Wingdings" pitchFamily="2" charset="2"/>
              <a:buChar char="u"/>
              <a:tabLst>
                <a:tab pos="1619250" algn="l"/>
              </a:tabLst>
            </a:pPr>
            <a:r>
              <a:rPr lang="ja-JP" altLang="en-US" b="1" dirty="0">
                <a:latin typeface="メイリオ" pitchFamily="50" charset="-128"/>
                <a:ea typeface="メイリオ" pitchFamily="50" charset="-128"/>
              </a:rPr>
              <a:t>事前講習</a:t>
            </a:r>
            <a:r>
              <a:rPr lang="en-US" altLang="ja-JP" b="1" dirty="0">
                <a:latin typeface="メイリオ" pitchFamily="50" charset="-128"/>
                <a:ea typeface="メイリオ" pitchFamily="50" charset="-128"/>
              </a:rPr>
              <a:t>	9:00 ~ 13:00</a:t>
            </a:r>
          </a:p>
          <a:p>
            <a:pPr marL="266700" indent="-266700">
              <a:lnSpc>
                <a:spcPts val="2400"/>
              </a:lnSpc>
              <a:buSzPct val="70000"/>
              <a:buFont typeface="Wingdings" pitchFamily="2" charset="2"/>
              <a:buChar char="u"/>
              <a:tabLst>
                <a:tab pos="1619250" algn="l"/>
              </a:tabLst>
            </a:pPr>
            <a:r>
              <a:rPr kumimoji="1" lang="ja-JP" altLang="en-US" b="1" dirty="0">
                <a:latin typeface="メイリオ" pitchFamily="50" charset="-128"/>
                <a:ea typeface="メイリオ" pitchFamily="50" charset="-128"/>
              </a:rPr>
              <a:t>検　　定</a:t>
            </a:r>
            <a:r>
              <a:rPr kumimoji="1" lang="en-US" altLang="ja-JP" b="1" dirty="0">
                <a:latin typeface="メイリオ" pitchFamily="50" charset="-128"/>
                <a:ea typeface="メイリオ" pitchFamily="50" charset="-128"/>
              </a:rPr>
              <a:t>	13:30 </a:t>
            </a:r>
            <a:r>
              <a:rPr kumimoji="1" lang="ja-JP" altLang="en-US" b="1" dirty="0">
                <a:latin typeface="メイリオ" pitchFamily="50" charset="-128"/>
                <a:ea typeface="メイリオ" pitchFamily="50" charset="-128"/>
              </a:rPr>
              <a:t>開始</a:t>
            </a:r>
            <a:endParaRPr kumimoji="1" lang="en-US" altLang="ja-JP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2139572" y="1741407"/>
            <a:ext cx="3506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u="sng" dirty="0">
                <a:latin typeface="HGP創英角ﾎﾟｯﾌﾟ体" pitchFamily="50" charset="-128"/>
                <a:ea typeface="HGP創英角ﾎﾟｯﾌﾟ体" pitchFamily="50" charset="-128"/>
              </a:rPr>
              <a:t>全１０回、すべて</a:t>
            </a:r>
            <a:r>
              <a:rPr lang="en-US" altLang="ja-JP" u="sng" dirty="0">
                <a:latin typeface="HGP創英角ﾎﾟｯﾌﾟ体" pitchFamily="50" charset="-128"/>
                <a:ea typeface="HGP創英角ﾎﾟｯﾌﾟ体" pitchFamily="50" charset="-128"/>
              </a:rPr>
              <a:t>1</a:t>
            </a:r>
            <a:r>
              <a:rPr lang="ja-JP" altLang="en-US" u="sng" dirty="0">
                <a:latin typeface="HGP創英角ﾎﾟｯﾌﾟ体" pitchFamily="50" charset="-128"/>
                <a:ea typeface="HGP創英角ﾎﾟｯﾌﾟ体" pitchFamily="50" charset="-128"/>
              </a:rPr>
              <a:t>日（日帰り）開催</a:t>
            </a:r>
            <a:endParaRPr kumimoji="1" lang="en-US" altLang="ja-JP" u="sng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454762" y="3554670"/>
            <a:ext cx="2820003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ts val="1600"/>
              </a:lnSpc>
              <a:buFont typeface="Wingdings" pitchFamily="2" charset="2"/>
              <a:buChar char="ü"/>
              <a:tabLst>
                <a:tab pos="1162050" algn="l"/>
              </a:tabLst>
            </a:pP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受付時間は厳守でお願いします。</a:t>
            </a:r>
            <a:endParaRPr lang="en-US" altLang="ja-JP" sz="1200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lnSpc>
                <a:spcPts val="1600"/>
              </a:lnSpc>
              <a:buFont typeface="Wingdings" pitchFamily="2" charset="2"/>
              <a:buChar char="ü"/>
              <a:tabLst>
                <a:tab pos="1162050" algn="l"/>
              </a:tabLst>
            </a:pP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集合場所はスキースクール前です。</a:t>
            </a:r>
            <a:endParaRPr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551106" y="3554670"/>
            <a:ext cx="3127779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ts val="1600"/>
              </a:lnSpc>
              <a:buFont typeface="Wingdings" pitchFamily="2" charset="2"/>
              <a:buChar char="ü"/>
              <a:tabLst>
                <a:tab pos="1162050" algn="l"/>
              </a:tabLst>
            </a:pP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合格発表は検定終了時にご案内します。</a:t>
            </a:r>
            <a:endParaRPr lang="en-US" altLang="ja-JP" sz="1200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lnSpc>
                <a:spcPts val="1600"/>
              </a:lnSpc>
              <a:buFont typeface="Wingdings" pitchFamily="2" charset="2"/>
              <a:buChar char="ü"/>
              <a:tabLst>
                <a:tab pos="1162050" algn="l"/>
              </a:tabLst>
            </a:pP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受検には事前講習修了が必須です。</a:t>
            </a:r>
            <a:endParaRPr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95344"/>
              </p:ext>
            </p:extLst>
          </p:nvPr>
        </p:nvGraphicFramePr>
        <p:xfrm>
          <a:off x="332656" y="4577422"/>
          <a:ext cx="6430013" cy="118800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95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9" name="テキスト ボックス 98"/>
          <p:cNvSpPr txBox="1"/>
          <p:nvPr/>
        </p:nvSpPr>
        <p:spPr>
          <a:xfrm>
            <a:off x="339036" y="5016767"/>
            <a:ext cx="95410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tabLst>
                <a:tab pos="1162050" algn="l"/>
              </a:tabLst>
            </a:pP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テクニカル</a:t>
            </a:r>
            <a:endParaRPr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32656" y="5414907"/>
            <a:ext cx="80021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tabLst>
                <a:tab pos="1162050" algn="l"/>
              </a:tabLst>
            </a:pP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クラウン</a:t>
            </a:r>
            <a:endParaRPr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340768" y="4639905"/>
            <a:ext cx="1284326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tabLst>
                <a:tab pos="1162050" algn="l"/>
              </a:tabLst>
            </a:pP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検定 </a:t>
            </a:r>
            <a:r>
              <a:rPr lang="en-US" altLang="ja-JP" sz="1200" dirty="0">
                <a:latin typeface="Arial" pitchFamily="34" charset="0"/>
                <a:ea typeface="メイリオ" pitchFamily="50" charset="-128"/>
              </a:rPr>
              <a:t>+ </a:t>
            </a: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事前講習</a:t>
            </a:r>
            <a:endParaRPr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3013204" y="4639905"/>
            <a:ext cx="80021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tabLst>
                <a:tab pos="1162050" algn="l"/>
              </a:tabLst>
            </a:pP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検定のみ</a:t>
            </a:r>
            <a:endParaRPr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4144888" y="4529837"/>
            <a:ext cx="1479892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tabLst>
                <a:tab pos="1162050" algn="l"/>
              </a:tabLst>
            </a:pPr>
            <a:r>
              <a:rPr lang="en-US" altLang="ja-JP" sz="1000" dirty="0">
                <a:latin typeface="Arial" pitchFamily="34" charset="0"/>
                <a:ea typeface="メイリオ" pitchFamily="50" charset="-128"/>
              </a:rPr>
              <a:t>※ SAJ</a:t>
            </a:r>
            <a:r>
              <a:rPr lang="ja-JP" altLang="en-US" sz="1000" b="1" dirty="0">
                <a:latin typeface="Arial" pitchFamily="34" charset="0"/>
                <a:ea typeface="メイリオ" pitchFamily="50" charset="-128"/>
              </a:rPr>
              <a:t>未登録</a:t>
            </a: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の方のみ</a:t>
            </a:r>
            <a:endParaRPr lang="en-US" altLang="ja-JP" sz="10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4138447" y="4710812"/>
            <a:ext cx="2800767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tabLst>
                <a:tab pos="1162050" algn="l"/>
              </a:tabLst>
            </a:pP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全日本・県連登録料（暫定会員登録）</a:t>
            </a:r>
            <a:endParaRPr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594592" y="4980895"/>
            <a:ext cx="453970" cy="2866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tabLst>
                <a:tab pos="1162050" algn="l"/>
              </a:tabLst>
            </a:pP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大人</a:t>
            </a:r>
            <a:endParaRPr lang="en-US" altLang="ja-JP" sz="10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5686397" y="5313040"/>
            <a:ext cx="569387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tabLst>
                <a:tab pos="1162050" algn="l"/>
              </a:tabLst>
            </a:pP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高校生</a:t>
            </a:r>
            <a:endParaRPr lang="en-US" altLang="ja-JP" sz="10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340768" y="5079300"/>
            <a:ext cx="1350050" cy="315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tabLst>
                <a:tab pos="1162050" algn="l"/>
              </a:tabLst>
            </a:pPr>
            <a:r>
              <a:rPr lang="en-US" altLang="ja-JP" b="1" dirty="0">
                <a:latin typeface="メイリオ" pitchFamily="50" charset="-128"/>
                <a:ea typeface="メイリオ" pitchFamily="50" charset="-128"/>
              </a:rPr>
              <a:t>11,000 </a:t>
            </a:r>
            <a:r>
              <a:rPr lang="ja-JP" altLang="en-US" b="1" dirty="0">
                <a:latin typeface="メイリオ" pitchFamily="50" charset="-128"/>
                <a:ea typeface="メイリオ" pitchFamily="50" charset="-128"/>
              </a:rPr>
              <a:t>円</a:t>
            </a:r>
            <a:endParaRPr lang="en-US" altLang="ja-JP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1340768" y="5470093"/>
            <a:ext cx="1350050" cy="315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tabLst>
                <a:tab pos="1162050" algn="l"/>
              </a:tabLst>
            </a:pPr>
            <a:r>
              <a:rPr lang="en-US" altLang="ja-JP" b="1" dirty="0">
                <a:latin typeface="メイリオ" pitchFamily="50" charset="-128"/>
                <a:ea typeface="メイリオ" pitchFamily="50" charset="-128"/>
              </a:rPr>
              <a:t>13,000 </a:t>
            </a:r>
            <a:r>
              <a:rPr lang="ja-JP" altLang="en-US" b="1" dirty="0">
                <a:latin typeface="メイリオ" pitchFamily="50" charset="-128"/>
                <a:ea typeface="メイリオ" pitchFamily="50" charset="-128"/>
              </a:rPr>
              <a:t>円</a:t>
            </a:r>
            <a:endParaRPr lang="en-US" altLang="ja-JP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2852936" y="5079300"/>
            <a:ext cx="1194558" cy="315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tabLst>
                <a:tab pos="1162050" algn="l"/>
              </a:tabLst>
            </a:pPr>
            <a:r>
              <a:rPr lang="en-US" altLang="ja-JP" b="1" dirty="0">
                <a:latin typeface="メイリオ" pitchFamily="50" charset="-128"/>
                <a:ea typeface="メイリオ" pitchFamily="50" charset="-128"/>
              </a:rPr>
              <a:t>8,000</a:t>
            </a:r>
            <a:r>
              <a:rPr lang="ja-JP" altLang="en-US" b="1" dirty="0">
                <a:latin typeface="メイリオ" pitchFamily="50" charset="-128"/>
                <a:ea typeface="メイリオ" pitchFamily="50" charset="-128"/>
              </a:rPr>
              <a:t> 円</a:t>
            </a:r>
            <a:endParaRPr lang="en-US" altLang="ja-JP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2852936" y="5470093"/>
            <a:ext cx="1194558" cy="315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tabLst>
                <a:tab pos="1162050" algn="l"/>
              </a:tabLst>
            </a:pPr>
            <a:r>
              <a:rPr lang="en-US" altLang="ja-JP" b="1" dirty="0">
                <a:latin typeface="メイリオ" pitchFamily="50" charset="-128"/>
                <a:ea typeface="メイリオ" pitchFamily="50" charset="-128"/>
              </a:rPr>
              <a:t>9</a:t>
            </a:r>
            <a:r>
              <a:rPr lang="en-US" altLang="ja-JP" b="1">
                <a:latin typeface="メイリオ" pitchFamily="50" charset="-128"/>
                <a:ea typeface="メイリオ" pitchFamily="50" charset="-128"/>
              </a:rPr>
              <a:t>,000</a:t>
            </a:r>
            <a:r>
              <a:rPr lang="ja-JP" altLang="en-US" b="1" dirty="0">
                <a:latin typeface="メイリオ" pitchFamily="50" charset="-128"/>
                <a:ea typeface="メイリオ" pitchFamily="50" charset="-128"/>
              </a:rPr>
              <a:t> 円</a:t>
            </a:r>
            <a:endParaRPr lang="en-US" altLang="ja-JP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268460" y="5267835"/>
            <a:ext cx="1144865" cy="315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tabLst>
                <a:tab pos="1162050" algn="l"/>
              </a:tabLst>
            </a:pPr>
            <a:r>
              <a:rPr lang="en-US" altLang="ja-JP" dirty="0">
                <a:latin typeface="メイリオ" pitchFamily="50" charset="-128"/>
                <a:ea typeface="メイリオ" pitchFamily="50" charset="-128"/>
              </a:rPr>
              <a:t>6,500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</a:rPr>
              <a:t> 円</a:t>
            </a:r>
            <a:endParaRPr lang="en-US" altLang="ja-JP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5739626" y="5495519"/>
            <a:ext cx="857927" cy="288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1162050" algn="l"/>
              </a:tabLst>
            </a:pPr>
            <a:r>
              <a:rPr lang="en-US" altLang="ja-JP" sz="1100" dirty="0">
                <a:latin typeface="メイリオ" pitchFamily="50" charset="-128"/>
                <a:ea typeface="メイリオ" pitchFamily="50" charset="-128"/>
              </a:rPr>
              <a:t>2,100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円</a:t>
            </a:r>
            <a:endParaRPr lang="en-US" altLang="ja-JP" sz="11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04406" y="5792559"/>
            <a:ext cx="2364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u="sng" dirty="0">
                <a:latin typeface="Arial" pitchFamily="34" charset="0"/>
                <a:ea typeface="メイリオ" pitchFamily="50" charset="-128"/>
              </a:rPr>
              <a:t>合格の場合に必要な費用</a:t>
            </a:r>
            <a:r>
              <a:rPr lang="ja-JP" altLang="en-US" sz="1000" u="sng" dirty="0">
                <a:highlight>
                  <a:srgbClr val="808080"/>
                </a:highlight>
                <a:latin typeface="Arial" pitchFamily="34" charset="0"/>
                <a:ea typeface="メイリオ" pitchFamily="50" charset="-128"/>
              </a:rPr>
              <a:t>（現金のみ）</a:t>
            </a:r>
            <a:endParaRPr kumimoji="1" lang="en-US" altLang="ja-JP" sz="1000" u="sng" dirty="0">
              <a:highlight>
                <a:srgbClr val="808080"/>
              </a:highlight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306620" y="6003670"/>
            <a:ext cx="6506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Arial" pitchFamily="34" charset="0"/>
                <a:ea typeface="メイリオ" pitchFamily="50" charset="-128"/>
              </a:rPr>
              <a:t>公認料（バッジ代）</a:t>
            </a: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テクニカル合格者：</a:t>
            </a:r>
            <a:r>
              <a:rPr lang="en-US" altLang="ja-JP" sz="1200" b="1" dirty="0">
                <a:latin typeface="メイリオ" pitchFamily="50" charset="-128"/>
                <a:ea typeface="メイリオ" pitchFamily="50" charset="-128"/>
              </a:rPr>
              <a:t>6,000 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円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、クラウン合格者：</a:t>
            </a:r>
            <a:r>
              <a:rPr lang="en-US" altLang="ja-JP" sz="1200" b="1" dirty="0">
                <a:latin typeface="メイリオ" pitchFamily="50" charset="-128"/>
                <a:ea typeface="メイリオ" pitchFamily="50" charset="-128"/>
              </a:rPr>
              <a:t>8,000 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円</a:t>
            </a:r>
            <a:endParaRPr kumimoji="1" lang="en-US" altLang="ja-JP" sz="1200" i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86412" y="7701639"/>
            <a:ext cx="1665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u="sng" dirty="0">
                <a:latin typeface="Arial" pitchFamily="34" charset="0"/>
                <a:ea typeface="メイリオ" pitchFamily="50" charset="-128"/>
              </a:rPr>
              <a:t>実技テスト種目</a:t>
            </a:r>
            <a:r>
              <a:rPr lang="ja-JP" altLang="en-US" sz="1000" u="sng" dirty="0">
                <a:latin typeface="Arial" pitchFamily="34" charset="0"/>
                <a:ea typeface="メイリオ" pitchFamily="50" charset="-128"/>
              </a:rPr>
              <a:t>（</a:t>
            </a:r>
            <a:r>
              <a:rPr lang="en-US" altLang="ja-JP" sz="1000" u="sng" dirty="0">
                <a:latin typeface="Arial" pitchFamily="34" charset="0"/>
                <a:ea typeface="メイリオ" pitchFamily="50" charset="-128"/>
              </a:rPr>
              <a:t>4</a:t>
            </a:r>
            <a:r>
              <a:rPr lang="ja-JP" altLang="en-US" sz="1000" u="sng" dirty="0">
                <a:latin typeface="Arial" pitchFamily="34" charset="0"/>
                <a:ea typeface="メイリオ" pitchFamily="50" charset="-128"/>
              </a:rPr>
              <a:t>種目）</a:t>
            </a:r>
            <a:endParaRPr kumimoji="1" lang="en-US" altLang="ja-JP" sz="1000" u="sng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409950" y="7913952"/>
            <a:ext cx="3249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p"/>
              <a:tabLst>
                <a:tab pos="1162050" algn="l"/>
              </a:tabLst>
            </a:pP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パラレルターン・小回り ／ 不整地・中急斜面</a:t>
            </a:r>
            <a:endParaRPr lang="en-US" altLang="ja-JP" sz="1000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buFont typeface="Wingdings" pitchFamily="2" charset="2"/>
              <a:buChar char="p"/>
              <a:tabLst>
                <a:tab pos="1162050" algn="l"/>
              </a:tabLst>
            </a:pP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総合滑降　　　　　　　 ／ ナチュラル・総合斜面</a:t>
            </a:r>
            <a:endParaRPr lang="en-US" altLang="ja-JP" sz="10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188640" y="827770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u="sng" dirty="0">
                <a:latin typeface="Arial" pitchFamily="34" charset="0"/>
                <a:ea typeface="メイリオ" pitchFamily="50" charset="-128"/>
              </a:rPr>
              <a:t>受験資格</a:t>
            </a:r>
            <a:endParaRPr kumimoji="1" lang="en-US" altLang="ja-JP" sz="1000" u="sng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341541" y="8483854"/>
            <a:ext cx="431079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ü"/>
              <a:tabLst>
                <a:tab pos="1162050" algn="l"/>
              </a:tabLst>
            </a:pP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年齢制限はありません。</a:t>
            </a:r>
            <a:endParaRPr kumimoji="1" lang="en-US" altLang="ja-JP" sz="1000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buFont typeface="Wingdings" pitchFamily="2" charset="2"/>
              <a:buChar char="ü"/>
              <a:tabLst>
                <a:tab pos="1162050" algn="l"/>
              </a:tabLst>
            </a:pP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受検する年度の</a:t>
            </a:r>
            <a:r>
              <a:rPr lang="en-US" altLang="ja-JP" sz="1000" dirty="0">
                <a:latin typeface="Arial" pitchFamily="34" charset="0"/>
                <a:ea typeface="メイリオ" pitchFamily="50" charset="-128"/>
              </a:rPr>
              <a:t>SAJ</a:t>
            </a: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会員登録を完了していること（暫定会員を含む）</a:t>
            </a:r>
            <a:endParaRPr lang="en-US" altLang="ja-JP" sz="1000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buFont typeface="Wingdings" pitchFamily="2" charset="2"/>
              <a:buChar char="ü"/>
              <a:tabLst>
                <a:tab pos="1162050" algn="l"/>
              </a:tabLst>
            </a:pP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テクニカル受検者：級別テスト１級を取得していること。</a:t>
            </a:r>
            <a:endParaRPr lang="en-US" altLang="ja-JP" sz="1000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buFont typeface="Wingdings" pitchFamily="2" charset="2"/>
              <a:buChar char="ü"/>
              <a:tabLst>
                <a:tab pos="1162050" algn="l"/>
              </a:tabLst>
            </a:pP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クラウン受検者：テクニカルプライズを取得していること。</a:t>
            </a:r>
            <a:endParaRPr lang="en-US" altLang="ja-JP" sz="1000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buFont typeface="Wingdings" pitchFamily="2" charset="2"/>
              <a:buChar char="ü"/>
              <a:tabLst>
                <a:tab pos="1162050" algn="l"/>
              </a:tabLst>
            </a:pP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事前講習を修了していること。</a:t>
            </a:r>
            <a:endParaRPr lang="en-US" altLang="ja-JP" sz="10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304081" y="6641430"/>
            <a:ext cx="6590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ts val="1600"/>
              </a:lnSpc>
              <a:buFont typeface="Wingdings" pitchFamily="2" charset="2"/>
              <a:buChar char="u"/>
              <a:tabLst>
                <a:tab pos="1616075" algn="l"/>
              </a:tabLst>
            </a:pPr>
            <a:r>
              <a:rPr kumimoji="1" lang="en-US" altLang="ja-JP" sz="1200" b="1" dirty="0">
                <a:latin typeface="Arial" pitchFamily="34" charset="0"/>
                <a:ea typeface="メイリオ" pitchFamily="50" charset="-128"/>
              </a:rPr>
              <a:t>SAJ</a:t>
            </a:r>
            <a:r>
              <a:rPr kumimoji="1" lang="ja-JP" altLang="en-US" sz="1200" b="1" dirty="0">
                <a:latin typeface="Arial" pitchFamily="34" charset="0"/>
                <a:ea typeface="メイリオ" pitchFamily="50" charset="-128"/>
              </a:rPr>
              <a:t>会員登録証</a:t>
            </a:r>
            <a:r>
              <a:rPr lang="en-US" altLang="ja-JP" sz="1200" b="1" dirty="0">
                <a:latin typeface="Arial" pitchFamily="34" charset="0"/>
                <a:ea typeface="メイリオ" pitchFamily="50" charset="-128"/>
              </a:rPr>
              <a:t>	</a:t>
            </a:r>
            <a:r>
              <a:rPr kumimoji="1" lang="ja-JP" altLang="en-US" sz="1000" b="1" dirty="0">
                <a:latin typeface="Arial" pitchFamily="34" charset="0"/>
                <a:ea typeface="メイリオ" pitchFamily="50" charset="-128"/>
              </a:rPr>
              <a:t>：会員でない方は受付にて暫定会員登録をお願いします。</a:t>
            </a:r>
            <a:endParaRPr kumimoji="1" lang="en-US" altLang="ja-JP" sz="1200" b="1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lnSpc>
                <a:spcPts val="1600"/>
              </a:lnSpc>
              <a:buFont typeface="Wingdings" pitchFamily="2" charset="2"/>
              <a:buChar char="u"/>
              <a:tabLst>
                <a:tab pos="1616075" algn="l"/>
              </a:tabLst>
            </a:pPr>
            <a:r>
              <a:rPr kumimoji="1" lang="ja-JP" altLang="en-US" sz="1200" b="1" dirty="0">
                <a:latin typeface="Arial" pitchFamily="34" charset="0"/>
                <a:ea typeface="メイリオ" pitchFamily="50" charset="-128"/>
              </a:rPr>
              <a:t>合格証（</a:t>
            </a:r>
            <a:r>
              <a:rPr lang="ja-JP" altLang="en-US" sz="1200" b="1" dirty="0">
                <a:latin typeface="Arial" pitchFamily="34" charset="0"/>
                <a:ea typeface="メイリオ" pitchFamily="50" charset="-128"/>
              </a:rPr>
              <a:t>コピー</a:t>
            </a:r>
            <a:r>
              <a:rPr kumimoji="1" lang="ja-JP" altLang="en-US" sz="1200" b="1" dirty="0">
                <a:latin typeface="Arial" pitchFamily="34" charset="0"/>
                <a:ea typeface="メイリオ" pitchFamily="50" charset="-128"/>
              </a:rPr>
              <a:t>可）</a:t>
            </a:r>
            <a:r>
              <a:rPr lang="en-US" altLang="ja-JP" sz="1200" b="1" dirty="0">
                <a:latin typeface="Arial" pitchFamily="34" charset="0"/>
                <a:ea typeface="メイリオ" pitchFamily="50" charset="-128"/>
              </a:rPr>
              <a:t>	</a:t>
            </a:r>
            <a:r>
              <a:rPr kumimoji="1" lang="ja-JP" altLang="en-US" sz="1000" b="1" dirty="0">
                <a:latin typeface="Arial" pitchFamily="34" charset="0"/>
                <a:ea typeface="メイリオ" pitchFamily="50" charset="-128"/>
              </a:rPr>
              <a:t>：テクニカル受検者は級別</a:t>
            </a:r>
            <a:r>
              <a:rPr kumimoji="1" lang="en-US" altLang="ja-JP" sz="1000" b="1" dirty="0">
                <a:latin typeface="Arial" pitchFamily="34" charset="0"/>
                <a:ea typeface="メイリオ" pitchFamily="50" charset="-128"/>
              </a:rPr>
              <a:t>1</a:t>
            </a:r>
            <a:r>
              <a:rPr kumimoji="1" lang="ja-JP" altLang="en-US" sz="1000" b="1" dirty="0">
                <a:latin typeface="Arial" pitchFamily="34" charset="0"/>
                <a:ea typeface="メイリオ" pitchFamily="50" charset="-128"/>
              </a:rPr>
              <a:t>級の合格証、クラウン受検者はテクニカル</a:t>
            </a:r>
            <a:r>
              <a:rPr lang="ja-JP" altLang="en-US" sz="1000" b="1" dirty="0">
                <a:latin typeface="Arial" pitchFamily="34" charset="0"/>
                <a:ea typeface="メイリオ" pitchFamily="50" charset="-128"/>
              </a:rPr>
              <a:t>の</a:t>
            </a:r>
            <a:r>
              <a:rPr kumimoji="1" lang="ja-JP" altLang="en-US" sz="1000" b="1" dirty="0">
                <a:latin typeface="Arial" pitchFamily="34" charset="0"/>
                <a:ea typeface="メイリオ" pitchFamily="50" charset="-128"/>
              </a:rPr>
              <a:t>合格証</a:t>
            </a:r>
            <a:endParaRPr kumimoji="1" lang="en-US" altLang="ja-JP" sz="1000" b="1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lnSpc>
                <a:spcPts val="1600"/>
              </a:lnSpc>
              <a:buFont typeface="Wingdings" pitchFamily="2" charset="2"/>
              <a:buChar char="u"/>
              <a:tabLst>
                <a:tab pos="1616075" algn="l"/>
              </a:tabLst>
            </a:pPr>
            <a:r>
              <a:rPr kumimoji="1" lang="ja-JP" altLang="en-US" sz="1200" b="1" dirty="0">
                <a:latin typeface="Arial" pitchFamily="34" charset="0"/>
                <a:ea typeface="メイリオ" pitchFamily="50" charset="-128"/>
              </a:rPr>
              <a:t>事前講習修了証</a:t>
            </a:r>
            <a:r>
              <a:rPr kumimoji="1" lang="en-US" altLang="ja-JP" sz="1200" b="1" dirty="0">
                <a:latin typeface="Arial" pitchFamily="34" charset="0"/>
                <a:ea typeface="メイリオ" pitchFamily="50" charset="-128"/>
              </a:rPr>
              <a:t>	</a:t>
            </a:r>
            <a:r>
              <a:rPr kumimoji="1" lang="ja-JP" altLang="en-US" sz="1000" b="1" dirty="0">
                <a:latin typeface="Arial" pitchFamily="34" charset="0"/>
                <a:ea typeface="メイリオ" pitchFamily="50" charset="-128"/>
              </a:rPr>
              <a:t>：検定のみの方、受検年度のものに限ります。</a:t>
            </a:r>
            <a:endParaRPr kumimoji="1" lang="en-US" altLang="ja-JP" sz="1200" b="1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186894" y="6317708"/>
            <a:ext cx="6636007" cy="2800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176261" y="6296442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Arial" pitchFamily="34" charset="0"/>
                <a:ea typeface="メイリオ" pitchFamily="50" charset="-128"/>
              </a:rPr>
              <a:t>検定当日・受付で掲示していただくもの</a:t>
            </a:r>
            <a:endParaRPr kumimoji="1" lang="en-US" altLang="ja-JP" b="1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55EF726-3EA2-4F71-A984-E962D62DC807}"/>
              </a:ext>
            </a:extLst>
          </p:cNvPr>
          <p:cNvSpPr txBox="1"/>
          <p:nvPr/>
        </p:nvSpPr>
        <p:spPr>
          <a:xfrm>
            <a:off x="5689101" y="4962291"/>
            <a:ext cx="850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中学生</a:t>
            </a:r>
            <a:r>
              <a:rPr kumimoji="1" lang="ja-JP" altLang="en-US" sz="1000" dirty="0"/>
              <a:t>以下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90476C5-2935-485F-9779-16A2265A1792}"/>
              </a:ext>
            </a:extLst>
          </p:cNvPr>
          <p:cNvSpPr txBox="1"/>
          <p:nvPr/>
        </p:nvSpPr>
        <p:spPr>
          <a:xfrm>
            <a:off x="5739626" y="5124771"/>
            <a:ext cx="7602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1,600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</a:p>
        </p:txBody>
      </p:sp>
    </p:spTree>
    <p:extLst>
      <p:ext uri="{BB962C8B-B14F-4D97-AF65-F5344CB8AC3E}">
        <p14:creationId xmlns:p14="http://schemas.microsoft.com/office/powerpoint/2010/main" val="1097907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</TotalTime>
  <Words>389</Words>
  <Application>Microsoft Office PowerPoint</Application>
  <PresentationFormat>A4 210 x 297 mm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ＭＳ Ｐゴシック</vt:lpstr>
      <vt:lpstr>メイリオ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72</cp:revision>
  <cp:lastPrinted>2024-01-21T02:38:51Z</cp:lastPrinted>
  <dcterms:created xsi:type="dcterms:W3CDTF">2020-01-02T00:35:17Z</dcterms:created>
  <dcterms:modified xsi:type="dcterms:W3CDTF">2024-01-21T03:25:33Z</dcterms:modified>
</cp:coreProperties>
</file>