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5" d="100"/>
          <a:sy n="135" d="100"/>
        </p:scale>
        <p:origin x="918" y="-171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子 我妻" userId="6e142136a1487918" providerId="LiveId" clId="{AD5C7463-6210-4890-A982-B54D791CC2C7}"/>
    <pc:docChg chg="undo custSel modSld">
      <pc:chgData name="英子 我妻" userId="6e142136a1487918" providerId="LiveId" clId="{AD5C7463-6210-4890-A982-B54D791CC2C7}" dt="2024-01-21T08:06:09.372" v="12" actId="20577"/>
      <pc:docMkLst>
        <pc:docMk/>
      </pc:docMkLst>
      <pc:sldChg chg="modSp mod">
        <pc:chgData name="英子 我妻" userId="6e142136a1487918" providerId="LiveId" clId="{AD5C7463-6210-4890-A982-B54D791CC2C7}" dt="2024-01-21T08:06:09.372" v="12" actId="20577"/>
        <pc:sldMkLst>
          <pc:docMk/>
          <pc:sldMk cId="1097907230" sldId="256"/>
        </pc:sldMkLst>
        <pc:spChg chg="mod">
          <ac:chgData name="英子 我妻" userId="6e142136a1487918" providerId="LiveId" clId="{AD5C7463-6210-4890-A982-B54D791CC2C7}" dt="2024-01-21T08:05:46.167" v="7" actId="20577"/>
          <ac:spMkLst>
            <pc:docMk/>
            <pc:sldMk cId="1097907230" sldId="256"/>
            <ac:spMk id="29" creationId="{00000000-0000-0000-0000-000000000000}"/>
          </ac:spMkLst>
        </pc:spChg>
        <pc:spChg chg="mod">
          <ac:chgData name="英子 我妻" userId="6e142136a1487918" providerId="LiveId" clId="{AD5C7463-6210-4890-A982-B54D791CC2C7}" dt="2024-01-21T08:05:40.489" v="5" actId="20577"/>
          <ac:spMkLst>
            <pc:docMk/>
            <pc:sldMk cId="1097907230" sldId="256"/>
            <ac:spMk id="33" creationId="{00000000-0000-0000-0000-000000000000}"/>
          </ac:spMkLst>
        </pc:spChg>
        <pc:spChg chg="mod">
          <ac:chgData name="英子 我妻" userId="6e142136a1487918" providerId="LiveId" clId="{AD5C7463-6210-4890-A982-B54D791CC2C7}" dt="2024-01-21T08:06:09.372" v="12" actId="20577"/>
          <ac:spMkLst>
            <pc:docMk/>
            <pc:sldMk cId="1097907230" sldId="256"/>
            <ac:spMk id="6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46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0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22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71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95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0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04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55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90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26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59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0C254-114E-43E3-ADE8-8037E9D30599}" type="datetimeFigureOut">
              <a:rPr kumimoji="1" lang="ja-JP" altLang="en-US" smtClean="0"/>
              <a:t>2024/1/21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63B5-0D32-4186-AD49-E24589BF6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95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ホームベース 52"/>
          <p:cNvSpPr/>
          <p:nvPr/>
        </p:nvSpPr>
        <p:spPr>
          <a:xfrm>
            <a:off x="188640" y="929170"/>
            <a:ext cx="1271806" cy="792088"/>
          </a:xfrm>
          <a:prstGeom prst="homePlate">
            <a:avLst>
              <a:gd name="adj" fmla="val 27341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山形 53"/>
          <p:cNvSpPr/>
          <p:nvPr/>
        </p:nvSpPr>
        <p:spPr>
          <a:xfrm>
            <a:off x="1278285" y="929170"/>
            <a:ext cx="302077" cy="792088"/>
          </a:xfrm>
          <a:prstGeom prst="chevron">
            <a:avLst>
              <a:gd name="adj" fmla="val 74031"/>
            </a:avLst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94" name="直線コネクタ 93"/>
          <p:cNvCxnSpPr/>
          <p:nvPr/>
        </p:nvCxnSpPr>
        <p:spPr>
          <a:xfrm>
            <a:off x="342181" y="8973686"/>
            <a:ext cx="619196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>
            <a:off x="342181" y="8556496"/>
            <a:ext cx="619196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333376" y="5227776"/>
            <a:ext cx="619196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>
            <a:off x="333376" y="4176399"/>
            <a:ext cx="619196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32656" y="3530893"/>
            <a:ext cx="619196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正方形/長方形 71"/>
          <p:cNvSpPr/>
          <p:nvPr/>
        </p:nvSpPr>
        <p:spPr>
          <a:xfrm>
            <a:off x="195317" y="7303138"/>
            <a:ext cx="6636007" cy="2800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195317" y="5911589"/>
            <a:ext cx="6636007" cy="2800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/>
          <p:cNvSpPr/>
          <p:nvPr/>
        </p:nvSpPr>
        <p:spPr>
          <a:xfrm>
            <a:off x="195317" y="1802596"/>
            <a:ext cx="6636007" cy="2800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3431721" y="3396156"/>
            <a:ext cx="3096344" cy="245939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8680" y="96457"/>
            <a:ext cx="3262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Arial" pitchFamily="34" charset="0"/>
                <a:ea typeface="メイリオ" pitchFamily="50" charset="-128"/>
              </a:rPr>
              <a:t>2023/2024 </a:t>
            </a:r>
            <a:r>
              <a:rPr kumimoji="1" lang="ja-JP" altLang="en-US" sz="1600" b="1" dirty="0">
                <a:latin typeface="Arial" pitchFamily="34" charset="0"/>
                <a:ea typeface="メイリオ" pitchFamily="50" charset="-128"/>
              </a:rPr>
              <a:t>全日本スキー連盟公認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3970" y="367922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latin typeface="Arial" pitchFamily="34" charset="0"/>
                <a:ea typeface="メイリオ" pitchFamily="50" charset="-128"/>
              </a:rPr>
              <a:t>スキーバッジテスト要項</a:t>
            </a:r>
            <a:endParaRPr kumimoji="1" lang="ja-JP" altLang="en-US" sz="2800" b="1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24164" y="340794"/>
            <a:ext cx="226536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Arial" pitchFamily="34" charset="0"/>
                <a:ea typeface="メイリオ" pitchFamily="50" charset="-128"/>
              </a:rPr>
              <a:t>会　場：　スプリングバレー </a:t>
            </a:r>
            <a:r>
              <a:rPr lang="ja-JP" altLang="en-US" sz="800" dirty="0">
                <a:latin typeface="Arial" pitchFamily="34" charset="0"/>
                <a:ea typeface="メイリオ" pitchFamily="50" charset="-128"/>
              </a:rPr>
              <a:t>仙台泉</a:t>
            </a:r>
            <a:r>
              <a:rPr kumimoji="1" lang="ja-JP" altLang="en-US" sz="800" dirty="0">
                <a:latin typeface="Arial" pitchFamily="34" charset="0"/>
                <a:ea typeface="メイリオ" pitchFamily="50" charset="-128"/>
              </a:rPr>
              <a:t>スキー場</a:t>
            </a:r>
            <a:endParaRPr kumimoji="1" lang="en-US" altLang="ja-JP" sz="800" dirty="0">
              <a:latin typeface="Arial" pitchFamily="34" charset="0"/>
              <a:ea typeface="メイリオ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>
                <a:latin typeface="Arial" pitchFamily="34" charset="0"/>
                <a:ea typeface="メイリオ" pitchFamily="50" charset="-128"/>
              </a:rPr>
              <a:t>主　管：　宮城県スキー連盟</a:t>
            </a:r>
            <a:endParaRPr lang="en-US" altLang="ja-JP" sz="800" dirty="0">
              <a:latin typeface="Arial" pitchFamily="34" charset="0"/>
              <a:ea typeface="メイリオ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800" dirty="0">
                <a:latin typeface="Arial" pitchFamily="34" charset="0"/>
                <a:ea typeface="メイリオ" pitchFamily="50" charset="-128"/>
              </a:rPr>
              <a:t>実施団体：スプリングバレースキースクール</a:t>
            </a:r>
          </a:p>
        </p:txBody>
      </p:sp>
      <p:pic>
        <p:nvPicPr>
          <p:cNvPr id="7" name="Picture 1326">
            <a:extLst>
              <a:ext uri="{FF2B5EF4-FFF2-40B4-BE49-F238E27FC236}">
                <a16:creationId xmlns:a16="http://schemas.microsoft.com/office/drawing/2014/main" id="{FF586664-FC84-4598-B7D2-CE79AB211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6" y="53058"/>
            <a:ext cx="453745" cy="367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192343" y="1321147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Arial" pitchFamily="34" charset="0"/>
                <a:ea typeface="メイリオ" pitchFamily="50" charset="-128"/>
              </a:rPr>
              <a:t>開催期間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25976" y="126857"/>
            <a:ext cx="22589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Arial" pitchFamily="34" charset="0"/>
                <a:ea typeface="メイリオ" pitchFamily="50" charset="-128"/>
              </a:rPr>
              <a:t>~ </a:t>
            </a:r>
            <a:r>
              <a:rPr kumimoji="1" lang="ja-JP" altLang="en-US" sz="1100" dirty="0">
                <a:latin typeface="Arial" pitchFamily="34" charset="0"/>
                <a:ea typeface="メイリオ" pitchFamily="50" charset="-128"/>
              </a:rPr>
              <a:t>級別テスト・ジュニアテスト </a:t>
            </a:r>
            <a:r>
              <a:rPr kumimoji="1" lang="en-US" altLang="ja-JP" sz="1100" dirty="0">
                <a:latin typeface="Arial" pitchFamily="34" charset="0"/>
                <a:ea typeface="メイリオ" pitchFamily="50" charset="-128"/>
              </a:rPr>
              <a:t>~</a:t>
            </a:r>
            <a:endParaRPr kumimoji="1" lang="ja-JP" altLang="en-US" sz="11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54561" y="898517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級別テスト</a:t>
            </a:r>
            <a:endParaRPr kumimoji="1" lang="en-US" altLang="ja-JP" sz="12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58192" y="1085448"/>
            <a:ext cx="5155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Arial" pitchFamily="34" charset="0"/>
                <a:ea typeface="メイリオ" pitchFamily="50" charset="-128"/>
              </a:rPr>
              <a:t>  1</a:t>
            </a:r>
            <a:r>
              <a:rPr kumimoji="1" lang="ja-JP" altLang="en-US" sz="1400" dirty="0">
                <a:latin typeface="Arial" pitchFamily="34" charset="0"/>
                <a:ea typeface="メイリオ" pitchFamily="50" charset="-128"/>
              </a:rPr>
              <a:t>月</a:t>
            </a:r>
            <a:r>
              <a:rPr kumimoji="1" lang="en-US" altLang="ja-JP" sz="1400" dirty="0">
                <a:latin typeface="Arial" pitchFamily="34" charset="0"/>
                <a:ea typeface="メイリオ" pitchFamily="50" charset="-128"/>
              </a:rPr>
              <a:t>28</a:t>
            </a:r>
            <a:r>
              <a:rPr kumimoji="1" lang="ja-JP" altLang="en-US" sz="1400" dirty="0">
                <a:latin typeface="Arial" pitchFamily="34" charset="0"/>
                <a:ea typeface="メイリオ" pitchFamily="50" charset="-128"/>
              </a:rPr>
              <a:t>日（日）～</a:t>
            </a:r>
            <a:r>
              <a:rPr lang="en-US" altLang="ja-JP" sz="1400" dirty="0">
                <a:latin typeface="Arial" pitchFamily="34" charset="0"/>
                <a:ea typeface="メイリオ" pitchFamily="50" charset="-128"/>
              </a:rPr>
              <a:t>4</a:t>
            </a:r>
            <a:r>
              <a:rPr kumimoji="1" lang="ja-JP" altLang="en-US" sz="1400" dirty="0">
                <a:latin typeface="Arial" pitchFamily="34" charset="0"/>
                <a:ea typeface="メイリオ" pitchFamily="50" charset="-128"/>
              </a:rPr>
              <a:t>月</a:t>
            </a:r>
            <a:r>
              <a:rPr lang="en-US" altLang="ja-JP" sz="1400" dirty="0">
                <a:latin typeface="Arial" pitchFamily="34" charset="0"/>
                <a:ea typeface="メイリオ" pitchFamily="50" charset="-128"/>
              </a:rPr>
              <a:t>7</a:t>
            </a:r>
            <a:r>
              <a:rPr kumimoji="1" lang="ja-JP" altLang="en-US" sz="1400" dirty="0">
                <a:latin typeface="Arial" pitchFamily="34" charset="0"/>
                <a:ea typeface="メイリオ" pitchFamily="50" charset="-128"/>
              </a:rPr>
              <a:t>日（日）</a:t>
            </a:r>
            <a:r>
              <a:rPr kumimoji="1" lang="ja-JP" altLang="en-US" sz="14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毎週水曜</a:t>
            </a:r>
            <a:r>
              <a:rPr kumimoji="1" lang="ja-JP" altLang="en-US" sz="98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（要予約）</a:t>
            </a:r>
            <a:r>
              <a:rPr kumimoji="1" lang="ja-JP" altLang="en-US" sz="14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・日曜日</a:t>
            </a:r>
            <a:endParaRPr kumimoji="1" lang="en-US" altLang="ja-JP" sz="14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　　　　　　　</a:t>
            </a:r>
            <a:endParaRPr kumimoji="1" lang="en-US" altLang="ja-JP" sz="14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66424" y="1296603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ジュニアテスト</a:t>
            </a:r>
            <a:endParaRPr kumimoji="1" lang="en-US" altLang="ja-JP" sz="12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85960" y="1495221"/>
            <a:ext cx="2755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latin typeface="Arial" pitchFamily="34" charset="0"/>
                <a:ea typeface="メイリオ" pitchFamily="50" charset="-128"/>
              </a:rPr>
              <a:t>12</a:t>
            </a:r>
            <a:r>
              <a:rPr kumimoji="1" lang="ja-JP" altLang="en-US" sz="1400" dirty="0">
                <a:latin typeface="Arial" pitchFamily="34" charset="0"/>
                <a:ea typeface="メイリオ" pitchFamily="50" charset="-128"/>
              </a:rPr>
              <a:t>月</a:t>
            </a:r>
            <a:r>
              <a:rPr kumimoji="1" lang="en-US" altLang="ja-JP" sz="1400" dirty="0">
                <a:latin typeface="Arial" pitchFamily="34" charset="0"/>
                <a:ea typeface="メイリオ" pitchFamily="50" charset="-128"/>
              </a:rPr>
              <a:t>25</a:t>
            </a:r>
            <a:r>
              <a:rPr kumimoji="1" lang="ja-JP" altLang="en-US" sz="1400" dirty="0">
                <a:latin typeface="Arial" pitchFamily="34" charset="0"/>
                <a:ea typeface="メイリオ" pitchFamily="50" charset="-128"/>
              </a:rPr>
              <a:t>日（日）～</a:t>
            </a:r>
            <a:r>
              <a:rPr lang="en-US" altLang="ja-JP" sz="1400" dirty="0">
                <a:latin typeface="Arial" pitchFamily="34" charset="0"/>
                <a:ea typeface="メイリオ" pitchFamily="50" charset="-128"/>
              </a:rPr>
              <a:t>4</a:t>
            </a:r>
            <a:r>
              <a:rPr kumimoji="1" lang="ja-JP" altLang="en-US" sz="1400" dirty="0">
                <a:latin typeface="Arial" pitchFamily="34" charset="0"/>
                <a:ea typeface="メイリオ" pitchFamily="50" charset="-128"/>
              </a:rPr>
              <a:t>月</a:t>
            </a:r>
            <a:r>
              <a:rPr lang="en-US" altLang="ja-JP" sz="1400" dirty="0">
                <a:latin typeface="Arial" pitchFamily="34" charset="0"/>
                <a:ea typeface="メイリオ" pitchFamily="50" charset="-128"/>
              </a:rPr>
              <a:t>7</a:t>
            </a:r>
            <a:r>
              <a:rPr kumimoji="1" lang="ja-JP" altLang="en-US" sz="1400" dirty="0">
                <a:latin typeface="Arial" pitchFamily="34" charset="0"/>
                <a:ea typeface="メイリオ" pitchFamily="50" charset="-128"/>
              </a:rPr>
              <a:t>日（日）</a:t>
            </a:r>
            <a:endParaRPr kumimoji="1" lang="en-US" altLang="ja-JP" sz="14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4684" y="1784648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latin typeface="Arial" pitchFamily="34" charset="0"/>
                <a:ea typeface="メイリオ" pitchFamily="50" charset="-128"/>
              </a:rPr>
              <a:t>級別テスト </a:t>
            </a:r>
            <a:r>
              <a:rPr lang="en-US" altLang="ja-JP" b="1" dirty="0">
                <a:latin typeface="Arial" pitchFamily="34" charset="0"/>
                <a:ea typeface="メイリオ" pitchFamily="50" charset="-128"/>
              </a:rPr>
              <a:t>1</a:t>
            </a:r>
            <a:r>
              <a:rPr lang="ja-JP" altLang="en-US" b="1" dirty="0">
                <a:latin typeface="Arial" pitchFamily="34" charset="0"/>
                <a:ea typeface="メイリオ" pitchFamily="50" charset="-128"/>
              </a:rPr>
              <a:t>級・</a:t>
            </a:r>
            <a:r>
              <a:rPr lang="en-US" altLang="ja-JP" b="1" dirty="0">
                <a:latin typeface="Arial" pitchFamily="34" charset="0"/>
                <a:ea typeface="メイリオ" pitchFamily="50" charset="-128"/>
              </a:rPr>
              <a:t>2</a:t>
            </a:r>
            <a:r>
              <a:rPr lang="ja-JP" altLang="en-US" b="1" dirty="0">
                <a:latin typeface="Arial" pitchFamily="34" charset="0"/>
                <a:ea typeface="メイリオ" pitchFamily="50" charset="-128"/>
              </a:rPr>
              <a:t>級</a:t>
            </a:r>
            <a:endParaRPr kumimoji="1" lang="en-US" altLang="ja-JP" b="1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7530" y="9390241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お問い合わせ</a:t>
            </a:r>
            <a:endParaRPr kumimoji="1" lang="en-US" altLang="ja-JP" sz="12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228284" y="9354498"/>
            <a:ext cx="2492990" cy="5313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200" b="1" dirty="0">
                <a:latin typeface="Arial" pitchFamily="34" charset="0"/>
                <a:ea typeface="メイリオ" pitchFamily="50" charset="-128"/>
              </a:rPr>
              <a:t>スプリングバレースキースクール</a:t>
            </a:r>
            <a:endParaRPr kumimoji="1" lang="en-US" altLang="ja-JP" sz="1200" b="1" dirty="0">
              <a:latin typeface="Arial" pitchFamily="34" charset="0"/>
              <a:ea typeface="メイリオ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200" b="1" dirty="0">
                <a:latin typeface="Arial" pitchFamily="34" charset="0"/>
                <a:ea typeface="メイリオ" pitchFamily="50" charset="-128"/>
              </a:rPr>
              <a:t>TEL. </a:t>
            </a:r>
            <a:r>
              <a:rPr lang="en-US" altLang="ja-JP" sz="1200" b="1">
                <a:latin typeface="Arial" pitchFamily="34" charset="0"/>
                <a:ea typeface="メイリオ" pitchFamily="50" charset="-128"/>
              </a:rPr>
              <a:t>022-379-1370</a:t>
            </a:r>
            <a:endParaRPr kumimoji="1" lang="en-US" altLang="ja-JP" sz="1200" b="1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61622" y="9570174"/>
            <a:ext cx="1399742" cy="351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"/>
              </a:lnSpc>
              <a:tabLst>
                <a:tab pos="628650" algn="l"/>
              </a:tabLst>
            </a:pPr>
            <a:r>
              <a:rPr lang="ja-JP" altLang="en-US" sz="900" dirty="0">
                <a:latin typeface="Arial" pitchFamily="34" charset="0"/>
                <a:ea typeface="メイリオ" pitchFamily="50" charset="-128"/>
              </a:rPr>
              <a:t>通常受付 </a:t>
            </a:r>
            <a:r>
              <a:rPr lang="en-US" altLang="ja-JP" sz="900" dirty="0">
                <a:latin typeface="Arial" pitchFamily="34" charset="0"/>
                <a:ea typeface="メイリオ" pitchFamily="50" charset="-128"/>
              </a:rPr>
              <a:t>	9:00~18:00</a:t>
            </a:r>
          </a:p>
          <a:p>
            <a:pPr>
              <a:lnSpc>
                <a:spcPts val="1000"/>
              </a:lnSpc>
              <a:tabLst>
                <a:tab pos="628650" algn="l"/>
              </a:tabLst>
            </a:pPr>
            <a:r>
              <a:rPr kumimoji="1" lang="ja-JP" altLang="en-US" sz="900" dirty="0">
                <a:latin typeface="Arial" pitchFamily="34" charset="0"/>
                <a:ea typeface="メイリオ" pitchFamily="50" charset="-128"/>
              </a:rPr>
              <a:t>検定日のみ</a:t>
            </a:r>
            <a:r>
              <a:rPr kumimoji="1" lang="en-US" altLang="ja-JP" sz="900" dirty="0">
                <a:latin typeface="Arial" pitchFamily="34" charset="0"/>
                <a:ea typeface="メイリオ" pitchFamily="50" charset="-128"/>
              </a:rPr>
              <a:t>	8:00~18:00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041463" y="9425974"/>
            <a:ext cx="2771913" cy="42575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Arial" pitchFamily="34" charset="0"/>
                <a:ea typeface="メイリオ" pitchFamily="50" charset="-128"/>
              </a:rPr>
              <a:t>メールも可能です</a:t>
            </a:r>
            <a:r>
              <a:rPr kumimoji="1" lang="en-US" altLang="ja-JP" sz="1050" dirty="0">
                <a:latin typeface="Arial" pitchFamily="34" charset="0"/>
                <a:ea typeface="メイリオ" pitchFamily="50" charset="-128"/>
              </a:rPr>
              <a:t>: happyski5@yahoo.co.jp</a:t>
            </a:r>
          </a:p>
          <a:p>
            <a:pPr>
              <a:lnSpc>
                <a:spcPts val="1000"/>
              </a:lnSpc>
              <a:spcBef>
                <a:spcPts val="600"/>
              </a:spcBef>
            </a:pPr>
            <a:r>
              <a:rPr kumimoji="1" lang="ja-JP" altLang="en-US" sz="1050" dirty="0">
                <a:latin typeface="Arial" pitchFamily="34" charset="0"/>
                <a:ea typeface="メイリオ" pitchFamily="50" charset="-128"/>
              </a:rPr>
              <a:t>お気軽にお問い合わせください</a:t>
            </a:r>
            <a:r>
              <a:rPr kumimoji="1" lang="en-US" altLang="ja-JP" sz="1050" dirty="0">
                <a:latin typeface="Arial" pitchFamily="34" charset="0"/>
                <a:ea typeface="メイリオ" pitchFamily="50" charset="-128"/>
              </a:rPr>
              <a:t>.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84684" y="5889337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latin typeface="Arial" pitchFamily="34" charset="0"/>
                <a:ea typeface="メイリオ" pitchFamily="50" charset="-128"/>
              </a:rPr>
              <a:t>級別テスト </a:t>
            </a:r>
            <a:r>
              <a:rPr lang="en-US" altLang="ja-JP" b="1" dirty="0">
                <a:latin typeface="Arial" pitchFamily="34" charset="0"/>
                <a:ea typeface="メイリオ" pitchFamily="50" charset="-128"/>
              </a:rPr>
              <a:t>3</a:t>
            </a:r>
            <a:r>
              <a:rPr lang="ja-JP" altLang="en-US" b="1" dirty="0">
                <a:latin typeface="Arial" pitchFamily="34" charset="0"/>
                <a:ea typeface="メイリオ" pitchFamily="50" charset="-128"/>
              </a:rPr>
              <a:t>級</a:t>
            </a:r>
            <a:endParaRPr kumimoji="1" lang="en-US" altLang="ja-JP" b="1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81344" y="6210042"/>
            <a:ext cx="3316934" cy="632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6700" indent="-266700">
              <a:lnSpc>
                <a:spcPts val="2100"/>
              </a:lnSpc>
              <a:buSzPct val="70000"/>
              <a:buFont typeface="Wingdings" pitchFamily="2" charset="2"/>
              <a:buChar char="u"/>
              <a:tabLst>
                <a:tab pos="1257300" algn="l"/>
              </a:tabLst>
            </a:pPr>
            <a:r>
              <a:rPr kumimoji="1" lang="ja-JP" altLang="en-US" dirty="0">
                <a:latin typeface="Arial" pitchFamily="34" charset="0"/>
                <a:ea typeface="メイリオ" pitchFamily="50" charset="-128"/>
              </a:rPr>
              <a:t>受　　付</a:t>
            </a:r>
            <a:r>
              <a:rPr kumimoji="1" lang="en-US" altLang="ja-JP" dirty="0">
                <a:latin typeface="Arial" pitchFamily="34" charset="0"/>
                <a:ea typeface="メイリオ" pitchFamily="50" charset="-128"/>
              </a:rPr>
              <a:t>	</a:t>
            </a:r>
            <a:r>
              <a:rPr kumimoji="1" lang="en-US" altLang="ja-JP" b="1" dirty="0">
                <a:latin typeface="メイリオ" pitchFamily="50" charset="-128"/>
                <a:ea typeface="メイリオ" pitchFamily="50" charset="-128"/>
              </a:rPr>
              <a:t>9:30 ~ 10:15</a:t>
            </a:r>
          </a:p>
          <a:p>
            <a:pPr marL="266700" indent="-266700">
              <a:lnSpc>
                <a:spcPts val="2100"/>
              </a:lnSpc>
              <a:buSzPct val="70000"/>
              <a:buFont typeface="Wingdings" pitchFamily="2" charset="2"/>
              <a:buChar char="u"/>
              <a:tabLst>
                <a:tab pos="1257300" algn="l"/>
              </a:tabLst>
            </a:pPr>
            <a:r>
              <a:rPr kumimoji="1" lang="ja-JP" altLang="en-US" dirty="0">
                <a:latin typeface="Arial" pitchFamily="34" charset="0"/>
                <a:ea typeface="メイリオ" pitchFamily="50" charset="-128"/>
              </a:rPr>
              <a:t>検　　定</a:t>
            </a:r>
            <a:r>
              <a:rPr kumimoji="1" lang="en-US" altLang="ja-JP" dirty="0">
                <a:latin typeface="Arial" pitchFamily="34" charset="0"/>
                <a:ea typeface="メイリオ" pitchFamily="50" charset="-128"/>
              </a:rPr>
              <a:t>	</a:t>
            </a:r>
            <a:r>
              <a:rPr kumimoji="1" lang="en-US" altLang="ja-JP" b="1" dirty="0">
                <a:latin typeface="メイリオ" pitchFamily="50" charset="-128"/>
                <a:ea typeface="メイリオ" pitchFamily="50" charset="-128"/>
              </a:rPr>
              <a:t>11:00 ~ 13:00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84684" y="728187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latin typeface="Arial" pitchFamily="34" charset="0"/>
                <a:ea typeface="メイリオ" pitchFamily="50" charset="-128"/>
              </a:rPr>
              <a:t>ジュニアテスト</a:t>
            </a:r>
            <a:endParaRPr kumimoji="1" lang="en-US" altLang="ja-JP" b="1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53333" y="7570510"/>
            <a:ext cx="3057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Arial" pitchFamily="34" charset="0"/>
                <a:ea typeface="メイリオ" pitchFamily="50" charset="-128"/>
              </a:rPr>
              <a:t>スキースクール・レッスン時間内で実施</a:t>
            </a:r>
            <a:endParaRPr kumimoji="1" lang="en-US" altLang="ja-JP" sz="12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332656" y="3396156"/>
            <a:ext cx="3096344" cy="245939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268760" y="3253894"/>
            <a:ext cx="119295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Arial" pitchFamily="34" charset="0"/>
                <a:ea typeface="メイリオ" pitchFamily="50" charset="-128"/>
              </a:rPr>
              <a:t>級別</a:t>
            </a: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テスト</a:t>
            </a:r>
            <a:r>
              <a:rPr kumimoji="1" lang="en-US" altLang="ja-JP" sz="1200" dirty="0">
                <a:latin typeface="Arial" pitchFamily="34" charset="0"/>
                <a:ea typeface="メイリオ" pitchFamily="50" charset="-128"/>
              </a:rPr>
              <a:t>1</a:t>
            </a:r>
            <a:r>
              <a:rPr kumimoji="1" lang="ja-JP" altLang="en-US" sz="1200" dirty="0">
                <a:latin typeface="Arial" pitchFamily="34" charset="0"/>
                <a:ea typeface="メイリオ" pitchFamily="50" charset="-128"/>
              </a:rPr>
              <a:t>級</a:t>
            </a:r>
            <a:endParaRPr kumimoji="1" lang="en-US" altLang="ja-JP" sz="12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356083" y="3253894"/>
            <a:ext cx="119295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Arial" pitchFamily="34" charset="0"/>
                <a:ea typeface="メイリオ" pitchFamily="50" charset="-128"/>
              </a:rPr>
              <a:t>級別テスト</a:t>
            </a:r>
            <a:r>
              <a:rPr kumimoji="1" lang="en-US" altLang="ja-JP" sz="1200" dirty="0">
                <a:latin typeface="Arial" pitchFamily="34" charset="0"/>
                <a:ea typeface="メイリオ" pitchFamily="50" charset="-128"/>
              </a:rPr>
              <a:t>2</a:t>
            </a:r>
            <a:r>
              <a:rPr kumimoji="1" lang="ja-JP" altLang="en-US" sz="1200" dirty="0">
                <a:latin typeface="Arial" pitchFamily="34" charset="0"/>
                <a:ea typeface="メイリオ" pitchFamily="50" charset="-128"/>
              </a:rPr>
              <a:t>級</a:t>
            </a:r>
            <a:endParaRPr kumimoji="1" lang="en-US" altLang="ja-JP" sz="12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840303" y="3422469"/>
            <a:ext cx="1210588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受検に必要な費用</a:t>
            </a:r>
            <a:endParaRPr kumimoji="1" lang="en-US" altLang="ja-JP" sz="10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762627" y="4053289"/>
            <a:ext cx="2108269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Arial" pitchFamily="34" charset="0"/>
                <a:ea typeface="メイリオ" pitchFamily="50" charset="-128"/>
              </a:rPr>
              <a:t>合格時に必要な費用</a:t>
            </a:r>
            <a:r>
              <a:rPr kumimoji="1" lang="ja-JP" altLang="en-US" sz="1000" dirty="0">
                <a:highlight>
                  <a:srgbClr val="808080"/>
                </a:highlight>
                <a:latin typeface="Arial" pitchFamily="34" charset="0"/>
                <a:ea typeface="メイリオ" pitchFamily="50" charset="-128"/>
              </a:rPr>
              <a:t>（現金のみ）</a:t>
            </a:r>
            <a:endParaRPr kumimoji="1" lang="en-US" altLang="ja-JP" sz="1000" dirty="0">
              <a:highlight>
                <a:srgbClr val="808080"/>
              </a:highlight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906490" y="5108850"/>
            <a:ext cx="1082348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Arial" pitchFamily="34" charset="0"/>
                <a:ea typeface="メイリオ" pitchFamily="50" charset="-128"/>
              </a:rPr>
              <a:t>実技テスト種目</a:t>
            </a:r>
            <a:endParaRPr kumimoji="1" lang="en-US" altLang="ja-JP" sz="10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33504" y="49167"/>
            <a:ext cx="6787187" cy="817936"/>
          </a:xfrm>
          <a:prstGeom prst="rect">
            <a:avLst/>
          </a:prstGeom>
          <a:noFill/>
          <a:ln w="57150" cap="rnd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543465" y="6230895"/>
            <a:ext cx="1210588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1000" u="sng" dirty="0">
                <a:latin typeface="Arial" pitchFamily="34" charset="0"/>
                <a:ea typeface="メイリオ" pitchFamily="50" charset="-128"/>
              </a:rPr>
              <a:t>受験に必要な費用</a:t>
            </a:r>
            <a:endParaRPr kumimoji="1" lang="en-US" altLang="ja-JP" sz="1000" u="sng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541117" y="6684209"/>
            <a:ext cx="2108269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000" u="sng" dirty="0">
                <a:latin typeface="Arial" pitchFamily="34" charset="0"/>
                <a:ea typeface="メイリオ" pitchFamily="50" charset="-128"/>
              </a:rPr>
              <a:t>合格時に必要な費用</a:t>
            </a:r>
            <a:r>
              <a:rPr kumimoji="1" lang="ja-JP" altLang="en-US" sz="1000" u="sng" dirty="0">
                <a:highlight>
                  <a:srgbClr val="808080"/>
                </a:highlight>
                <a:latin typeface="Arial" pitchFamily="34" charset="0"/>
                <a:ea typeface="メイリオ" pitchFamily="50" charset="-128"/>
              </a:rPr>
              <a:t>（現金のみ）</a:t>
            </a:r>
            <a:endParaRPr kumimoji="1" lang="en-US" altLang="ja-JP" sz="1000" u="sng" dirty="0">
              <a:highlight>
                <a:srgbClr val="808080"/>
              </a:highlight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60727" y="6775060"/>
            <a:ext cx="1082348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000" u="sng" dirty="0">
                <a:latin typeface="Arial" pitchFamily="34" charset="0"/>
                <a:ea typeface="メイリオ" pitchFamily="50" charset="-128"/>
              </a:rPr>
              <a:t>実技テスト種目</a:t>
            </a:r>
            <a:endParaRPr kumimoji="1" lang="en-US" altLang="ja-JP" sz="1000" u="sng" dirty="0">
              <a:latin typeface="Arial" pitchFamily="34" charset="0"/>
              <a:ea typeface="メイリオ" pitchFamily="50" charset="-128"/>
            </a:endParaRPr>
          </a:p>
        </p:txBody>
      </p:sp>
      <p:cxnSp>
        <p:nvCxnSpPr>
          <p:cNvPr id="66" name="直線コネクタ 65"/>
          <p:cNvCxnSpPr/>
          <p:nvPr/>
        </p:nvCxnSpPr>
        <p:spPr>
          <a:xfrm>
            <a:off x="44137" y="9354498"/>
            <a:ext cx="6779872" cy="0"/>
          </a:xfrm>
          <a:prstGeom prst="line">
            <a:avLst/>
          </a:prstGeom>
          <a:ln w="28575"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正方形/長方形 74"/>
          <p:cNvSpPr/>
          <p:nvPr/>
        </p:nvSpPr>
        <p:spPr>
          <a:xfrm>
            <a:off x="339971" y="8387991"/>
            <a:ext cx="2086319" cy="90128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>
            <a:off x="2426290" y="8387990"/>
            <a:ext cx="2016000" cy="90128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4442737" y="8387989"/>
            <a:ext cx="2081887" cy="90128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690331" y="8242734"/>
            <a:ext cx="150073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ジュニアテスト</a:t>
            </a:r>
            <a:r>
              <a:rPr kumimoji="1" lang="en-US" altLang="ja-JP" sz="1200" dirty="0">
                <a:latin typeface="Arial" pitchFamily="34" charset="0"/>
                <a:ea typeface="メイリオ" pitchFamily="50" charset="-128"/>
              </a:rPr>
              <a:t>1</a:t>
            </a:r>
            <a:r>
              <a:rPr kumimoji="1" lang="ja-JP" altLang="en-US" sz="1200" dirty="0">
                <a:latin typeface="Arial" pitchFamily="34" charset="0"/>
                <a:ea typeface="メイリオ" pitchFamily="50" charset="-128"/>
              </a:rPr>
              <a:t>級</a:t>
            </a:r>
            <a:endParaRPr kumimoji="1" lang="en-US" altLang="ja-JP" sz="12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667093" y="8242734"/>
            <a:ext cx="150073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ジュニアテスト</a:t>
            </a:r>
            <a:r>
              <a:rPr lang="en-US" altLang="ja-JP" sz="1200" dirty="0">
                <a:latin typeface="Arial" pitchFamily="34" charset="0"/>
                <a:ea typeface="メイリオ" pitchFamily="50" charset="-128"/>
              </a:rPr>
              <a:t>2</a:t>
            </a:r>
            <a:r>
              <a:rPr kumimoji="1" lang="ja-JP" altLang="en-US" sz="1200" dirty="0">
                <a:latin typeface="Arial" pitchFamily="34" charset="0"/>
                <a:ea typeface="メイリオ" pitchFamily="50" charset="-128"/>
              </a:rPr>
              <a:t>級</a:t>
            </a:r>
            <a:endParaRPr kumimoji="1" lang="en-US" altLang="ja-JP" sz="12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690805" y="8242734"/>
            <a:ext cx="150073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ジュニアテスト</a:t>
            </a:r>
            <a:r>
              <a:rPr lang="en-US" altLang="ja-JP" sz="1200" dirty="0">
                <a:latin typeface="Arial" pitchFamily="34" charset="0"/>
                <a:ea typeface="メイリオ" pitchFamily="50" charset="-128"/>
              </a:rPr>
              <a:t>3</a:t>
            </a:r>
            <a:r>
              <a:rPr kumimoji="1" lang="ja-JP" altLang="en-US" sz="1200" dirty="0">
                <a:latin typeface="Arial" pitchFamily="34" charset="0"/>
                <a:ea typeface="メイリオ" pitchFamily="50" charset="-128"/>
              </a:rPr>
              <a:t>級</a:t>
            </a:r>
            <a:endParaRPr kumimoji="1" lang="en-US" altLang="ja-JP" sz="12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823051" y="8440659"/>
            <a:ext cx="1210588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受検に必要な費用</a:t>
            </a:r>
            <a:endParaRPr kumimoji="1" lang="en-US" altLang="ja-JP" sz="10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2655962" y="8858152"/>
            <a:ext cx="2364750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合格時に必要になる費用</a:t>
            </a:r>
            <a:r>
              <a:rPr lang="ja-JP" altLang="en-US" sz="1000" dirty="0">
                <a:highlight>
                  <a:srgbClr val="808080"/>
                </a:highlight>
                <a:latin typeface="Arial" pitchFamily="34" charset="0"/>
                <a:ea typeface="メイリオ" pitchFamily="50" charset="-128"/>
              </a:rPr>
              <a:t>（現金のみ）</a:t>
            </a:r>
            <a:endParaRPr kumimoji="1" lang="en-US" altLang="ja-JP" sz="1000" dirty="0">
              <a:highlight>
                <a:srgbClr val="808080"/>
              </a:highlight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690331" y="8611486"/>
            <a:ext cx="1534394" cy="279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ts val="1600"/>
              </a:lnSpc>
              <a:buFont typeface="Wingdings" pitchFamily="2" charset="2"/>
              <a:buChar char="Ø"/>
              <a:tabLst>
                <a:tab pos="1885950" algn="l"/>
              </a:tabLst>
            </a:pPr>
            <a:r>
              <a:rPr lang="ja-JP" altLang="en-US" sz="1200" dirty="0">
                <a:latin typeface="HGS創英角ﾎﾟｯﾌﾟ体" pitchFamily="50" charset="-128"/>
                <a:ea typeface="HGS創英角ﾎﾟｯﾌﾟ体" pitchFamily="50" charset="-128"/>
              </a:rPr>
              <a:t>受検料</a:t>
            </a:r>
            <a:r>
              <a:rPr lang="en-US" altLang="ja-JP" sz="1200" dirty="0">
                <a:latin typeface="HGS創英角ﾎﾟｯﾌﾟ体" pitchFamily="50" charset="-128"/>
                <a:ea typeface="HGS創英角ﾎﾟｯﾌﾟ体" pitchFamily="50" charset="-128"/>
              </a:rPr>
              <a:t>: 5,500 </a:t>
            </a:r>
            <a:r>
              <a:rPr lang="ja-JP" altLang="en-US" sz="1200" dirty="0">
                <a:latin typeface="HGS創英角ﾎﾟｯﾌﾟ体" pitchFamily="50" charset="-128"/>
                <a:ea typeface="HGS創英角ﾎﾟｯﾌﾟ体" pitchFamily="50" charset="-128"/>
              </a:rPr>
              <a:t>円</a:t>
            </a:r>
            <a:endParaRPr kumimoji="1" lang="en-US" altLang="ja-JP" sz="12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2667093" y="8611486"/>
            <a:ext cx="1534394" cy="279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ts val="1600"/>
              </a:lnSpc>
              <a:buFont typeface="Wingdings" pitchFamily="2" charset="2"/>
              <a:buChar char="Ø"/>
              <a:tabLst>
                <a:tab pos="1885950" algn="l"/>
              </a:tabLst>
            </a:pPr>
            <a:r>
              <a:rPr lang="ja-JP" altLang="en-US" sz="1200" dirty="0">
                <a:latin typeface="HGS創英角ﾎﾟｯﾌﾟ体" pitchFamily="50" charset="-128"/>
                <a:ea typeface="HGS創英角ﾎﾟｯﾌﾟ体" pitchFamily="50" charset="-128"/>
              </a:rPr>
              <a:t>受検料</a:t>
            </a:r>
            <a:r>
              <a:rPr lang="en-US" altLang="ja-JP" sz="1200" dirty="0">
                <a:latin typeface="HGS創英角ﾎﾟｯﾌﾟ体" pitchFamily="50" charset="-128"/>
                <a:ea typeface="HGS創英角ﾎﾟｯﾌﾟ体" pitchFamily="50" charset="-128"/>
              </a:rPr>
              <a:t>: 5,500 </a:t>
            </a:r>
            <a:r>
              <a:rPr lang="ja-JP" altLang="en-US" sz="1200" dirty="0">
                <a:latin typeface="HGS創英角ﾎﾟｯﾌﾟ体" pitchFamily="50" charset="-128"/>
                <a:ea typeface="HGS創英角ﾎﾟｯﾌﾟ体" pitchFamily="50" charset="-128"/>
              </a:rPr>
              <a:t>円</a:t>
            </a:r>
            <a:endParaRPr kumimoji="1" lang="en-US" altLang="ja-JP" sz="12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690805" y="8611486"/>
            <a:ext cx="1534394" cy="279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ts val="1600"/>
              </a:lnSpc>
              <a:buFont typeface="Wingdings" pitchFamily="2" charset="2"/>
              <a:buChar char="Ø"/>
              <a:tabLst>
                <a:tab pos="1885950" algn="l"/>
              </a:tabLst>
            </a:pPr>
            <a:r>
              <a:rPr lang="ja-JP" altLang="en-US" sz="1200" dirty="0">
                <a:latin typeface="HGS創英角ﾎﾟｯﾌﾟ体" pitchFamily="50" charset="-128"/>
                <a:ea typeface="HGS創英角ﾎﾟｯﾌﾟ体" pitchFamily="50" charset="-128"/>
              </a:rPr>
              <a:t>受検料</a:t>
            </a:r>
            <a:r>
              <a:rPr lang="en-US" altLang="ja-JP" sz="1200" dirty="0">
                <a:latin typeface="HGS創英角ﾎﾟｯﾌﾟ体" pitchFamily="50" charset="-128"/>
                <a:ea typeface="HGS創英角ﾎﾟｯﾌﾟ体" pitchFamily="50" charset="-128"/>
              </a:rPr>
              <a:t>: 5,500 </a:t>
            </a:r>
            <a:r>
              <a:rPr lang="ja-JP" altLang="en-US" sz="1200" dirty="0">
                <a:latin typeface="HGS創英角ﾎﾟｯﾌﾟ体" pitchFamily="50" charset="-128"/>
                <a:ea typeface="HGS創英角ﾎﾟｯﾌﾟ体" pitchFamily="50" charset="-128"/>
              </a:rPr>
              <a:t>円</a:t>
            </a:r>
            <a:endParaRPr kumimoji="1" lang="en-US" altLang="ja-JP" sz="12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423714" y="9034352"/>
            <a:ext cx="18822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Ø"/>
              <a:tabLst>
                <a:tab pos="266700" algn="l"/>
              </a:tabLst>
            </a:pP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認定料</a:t>
            </a:r>
            <a:r>
              <a:rPr lang="en-US" altLang="ja-JP" sz="1000" dirty="0">
                <a:latin typeface="Arial" pitchFamily="34" charset="0"/>
                <a:ea typeface="メイリオ" pitchFamily="50" charset="-128"/>
              </a:rPr>
              <a:t>+</a:t>
            </a: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バッジ代</a:t>
            </a:r>
            <a:r>
              <a:rPr lang="en-US" altLang="ja-JP" sz="1000" dirty="0">
                <a:latin typeface="Arial" pitchFamily="34" charset="0"/>
                <a:ea typeface="メイリオ" pitchFamily="50" charset="-128"/>
              </a:rPr>
              <a:t>: 2,100 </a:t>
            </a: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円</a:t>
            </a:r>
            <a:endParaRPr lang="en-US" altLang="ja-JP" sz="10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478038" y="9034352"/>
            <a:ext cx="18822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Ø"/>
              <a:tabLst>
                <a:tab pos="266700" algn="l"/>
              </a:tabLst>
            </a:pP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認定料</a:t>
            </a:r>
            <a:r>
              <a:rPr lang="en-US" altLang="ja-JP" sz="1000" dirty="0">
                <a:latin typeface="Arial" pitchFamily="34" charset="0"/>
                <a:ea typeface="メイリオ" pitchFamily="50" charset="-128"/>
              </a:rPr>
              <a:t>+</a:t>
            </a: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バッジ代</a:t>
            </a:r>
            <a:r>
              <a:rPr lang="en-US" altLang="ja-JP" sz="1000" dirty="0">
                <a:latin typeface="Arial" pitchFamily="34" charset="0"/>
                <a:ea typeface="メイリオ" pitchFamily="50" charset="-128"/>
              </a:rPr>
              <a:t>: 1,900 </a:t>
            </a: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円</a:t>
            </a:r>
            <a:endParaRPr lang="en-US" altLang="ja-JP" sz="10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547220" y="9034352"/>
            <a:ext cx="18822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Ø"/>
              <a:tabLst>
                <a:tab pos="266700" algn="l"/>
              </a:tabLst>
            </a:pP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認定料</a:t>
            </a:r>
            <a:r>
              <a:rPr lang="en-US" altLang="ja-JP" sz="1000" dirty="0">
                <a:latin typeface="Arial" pitchFamily="34" charset="0"/>
                <a:ea typeface="メイリオ" pitchFamily="50" charset="-128"/>
              </a:rPr>
              <a:t>+</a:t>
            </a: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バッジ代</a:t>
            </a:r>
            <a:r>
              <a:rPr lang="en-US" altLang="ja-JP" sz="1000" dirty="0">
                <a:latin typeface="Arial" pitchFamily="34" charset="0"/>
                <a:ea typeface="メイリオ" pitchFamily="50" charset="-128"/>
              </a:rPr>
              <a:t>: 1,800 </a:t>
            </a: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円</a:t>
            </a:r>
            <a:endParaRPr lang="en-US" altLang="ja-JP" sz="10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65046" y="3579430"/>
            <a:ext cx="2807179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ts val="1600"/>
              </a:lnSpc>
              <a:buFont typeface="Wingdings" pitchFamily="2" charset="2"/>
              <a:buChar char="Ø"/>
              <a:tabLst>
                <a:tab pos="1885950" algn="l"/>
              </a:tabLst>
            </a:pPr>
            <a:r>
              <a:rPr lang="ja-JP" altLang="en-US" sz="1200" dirty="0">
                <a:latin typeface="HGS創英角ﾎﾟｯﾌﾟ体" pitchFamily="50" charset="-128"/>
                <a:ea typeface="HGS創英角ﾎﾟｯﾌﾟ体" pitchFamily="50" charset="-128"/>
              </a:rPr>
              <a:t>検定料 </a:t>
            </a:r>
            <a:r>
              <a:rPr lang="en-US" altLang="ja-JP" sz="1200" dirty="0">
                <a:latin typeface="HGS創英角ﾎﾟｯﾌﾟ体" pitchFamily="50" charset="-128"/>
                <a:ea typeface="HGS創英角ﾎﾟｯﾌﾟ体" pitchFamily="50" charset="-128"/>
              </a:rPr>
              <a:t>+ </a:t>
            </a:r>
            <a:r>
              <a:rPr lang="ja-JP" altLang="en-US" sz="1200" dirty="0">
                <a:latin typeface="HGS創英角ﾎﾟｯﾌﾟ体" pitchFamily="50" charset="-128"/>
                <a:ea typeface="HGS創英角ﾎﾟｯﾌﾟ体" pitchFamily="50" charset="-128"/>
              </a:rPr>
              <a:t>事前講習料</a:t>
            </a:r>
            <a:r>
              <a:rPr lang="en-US" altLang="ja-JP" sz="1200" dirty="0">
                <a:latin typeface="HGS創英角ﾎﾟｯﾌﾟ体" pitchFamily="50" charset="-128"/>
                <a:ea typeface="HGS創英角ﾎﾟｯﾌﾟ体" pitchFamily="50" charset="-128"/>
              </a:rPr>
              <a:t>	: 8,000 </a:t>
            </a:r>
            <a:r>
              <a:rPr lang="ja-JP" altLang="en-US" sz="1200" dirty="0">
                <a:latin typeface="HGS創英角ﾎﾟｯﾌﾟ体" pitchFamily="50" charset="-128"/>
                <a:ea typeface="HGS創英角ﾎﾟｯﾌﾟ体" pitchFamily="50" charset="-128"/>
              </a:rPr>
              <a:t>円</a:t>
            </a:r>
            <a:endParaRPr lang="en-US" altLang="ja-JP" sz="12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pPr marL="171450" indent="-171450">
              <a:lnSpc>
                <a:spcPts val="1600"/>
              </a:lnSpc>
              <a:buFont typeface="Wingdings" pitchFamily="2" charset="2"/>
              <a:buChar char="Ø"/>
              <a:tabLst>
                <a:tab pos="1885950" algn="l"/>
              </a:tabLst>
            </a:pPr>
            <a:r>
              <a:rPr kumimoji="1" lang="ja-JP" altLang="en-US" sz="1200" dirty="0">
                <a:latin typeface="Arial" pitchFamily="34" charset="0"/>
                <a:ea typeface="メイリオ" pitchFamily="50" charset="-128"/>
              </a:rPr>
              <a:t>検定料</a:t>
            </a: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のみ</a:t>
            </a:r>
            <a:r>
              <a:rPr lang="en-US" altLang="ja-JP" sz="1200" dirty="0">
                <a:latin typeface="Arial" pitchFamily="34" charset="0"/>
                <a:ea typeface="メイリオ" pitchFamily="50" charset="-128"/>
              </a:rPr>
              <a:t>	: 5,500 </a:t>
            </a: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円</a:t>
            </a:r>
            <a:endParaRPr kumimoji="1" lang="en-US" altLang="ja-JP" sz="12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65046" y="4227502"/>
            <a:ext cx="2720617" cy="9925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Ø"/>
              <a:tabLst>
                <a:tab pos="266700" algn="l"/>
                <a:tab pos="1885950" algn="l"/>
              </a:tabLst>
            </a:pPr>
            <a:r>
              <a:rPr lang="ja-JP" altLang="en-US" sz="900" dirty="0">
                <a:latin typeface="Arial" pitchFamily="34" charset="0"/>
                <a:ea typeface="メイリオ" pitchFamily="50" charset="-128"/>
              </a:rPr>
              <a:t>公認料（バッジ代）</a:t>
            </a:r>
            <a:r>
              <a:rPr lang="en-US" altLang="ja-JP" sz="900" dirty="0">
                <a:latin typeface="Arial" pitchFamily="34" charset="0"/>
                <a:ea typeface="メイリオ" pitchFamily="50" charset="-128"/>
              </a:rPr>
              <a:t>	</a:t>
            </a:r>
            <a:r>
              <a:rPr lang="en-US" altLang="ja-JP" sz="1050" dirty="0">
                <a:latin typeface="Arial" pitchFamily="34" charset="0"/>
                <a:ea typeface="メイリオ" pitchFamily="50" charset="-128"/>
              </a:rPr>
              <a:t>: 3,300 </a:t>
            </a:r>
            <a:r>
              <a:rPr lang="ja-JP" altLang="en-US" sz="1050" dirty="0">
                <a:latin typeface="Arial" pitchFamily="34" charset="0"/>
                <a:ea typeface="メイリオ" pitchFamily="50" charset="-128"/>
              </a:rPr>
              <a:t>円</a:t>
            </a:r>
            <a:endParaRPr lang="en-US" altLang="ja-JP" sz="1050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buFont typeface="Wingdings" pitchFamily="2" charset="2"/>
              <a:buChar char="Ø"/>
              <a:tabLst>
                <a:tab pos="266700" algn="l"/>
                <a:tab pos="1885950" algn="l"/>
              </a:tabLst>
            </a:pPr>
            <a:r>
              <a:rPr lang="ja-JP" altLang="en-US" sz="900" dirty="0">
                <a:latin typeface="Arial" pitchFamily="34" charset="0"/>
                <a:ea typeface="メイリオ" pitchFamily="50" charset="-128"/>
              </a:rPr>
              <a:t>全日本・県連登録料</a:t>
            </a:r>
            <a:r>
              <a:rPr lang="ja-JP" altLang="en-US" sz="800" dirty="0">
                <a:latin typeface="Arial" pitchFamily="34" charset="0"/>
                <a:ea typeface="メイリオ" pitchFamily="50" charset="-128"/>
              </a:rPr>
              <a:t>（未登録者のみ）</a:t>
            </a:r>
            <a:br>
              <a:rPr lang="en-US" altLang="ja-JP" sz="800" dirty="0">
                <a:latin typeface="Arial" pitchFamily="34" charset="0"/>
                <a:ea typeface="メイリオ" pitchFamily="50" charset="-128"/>
              </a:rPr>
            </a:br>
            <a:r>
              <a:rPr lang="en-US" altLang="ja-JP" sz="800" dirty="0">
                <a:latin typeface="Arial" pitchFamily="34" charset="0"/>
                <a:ea typeface="メイリオ" pitchFamily="50" charset="-128"/>
              </a:rPr>
              <a:t>	</a:t>
            </a: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大人</a:t>
            </a:r>
            <a:r>
              <a:rPr lang="en-US" altLang="ja-JP" sz="1000" dirty="0">
                <a:latin typeface="Arial" pitchFamily="34" charset="0"/>
                <a:ea typeface="メイリオ" pitchFamily="50" charset="-128"/>
              </a:rPr>
              <a:t>	: 6,500 </a:t>
            </a: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円</a:t>
            </a:r>
            <a:br>
              <a:rPr lang="en-US" altLang="ja-JP" sz="1000" dirty="0">
                <a:latin typeface="Arial" pitchFamily="34" charset="0"/>
                <a:ea typeface="メイリオ" pitchFamily="50" charset="-128"/>
              </a:rPr>
            </a:br>
            <a:r>
              <a:rPr lang="en-US" altLang="ja-JP" sz="1000" dirty="0">
                <a:latin typeface="Arial" pitchFamily="34" charset="0"/>
                <a:ea typeface="メイリオ" pitchFamily="50" charset="-128"/>
              </a:rPr>
              <a:t>	</a:t>
            </a: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高校生</a:t>
            </a:r>
            <a:r>
              <a:rPr lang="en-US" altLang="ja-JP" sz="1000" dirty="0">
                <a:latin typeface="Arial" pitchFamily="34" charset="0"/>
                <a:ea typeface="メイリオ" pitchFamily="50" charset="-128"/>
              </a:rPr>
              <a:t>	: 2,100 </a:t>
            </a: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円</a:t>
            </a:r>
            <a:endParaRPr lang="en-US" altLang="ja-JP" sz="1000" dirty="0">
              <a:latin typeface="Arial" pitchFamily="34" charset="0"/>
              <a:ea typeface="メイリオ" pitchFamily="50" charset="-128"/>
            </a:endParaRPr>
          </a:p>
          <a:p>
            <a:pPr>
              <a:tabLst>
                <a:tab pos="266700" algn="l"/>
                <a:tab pos="1885950" algn="l"/>
              </a:tabLst>
            </a:pPr>
            <a:r>
              <a:rPr lang="en-US" altLang="ja-JP" sz="1000" dirty="0">
                <a:latin typeface="Arial" pitchFamily="34" charset="0"/>
                <a:ea typeface="メイリオ" pitchFamily="50" charset="-128"/>
              </a:rPr>
              <a:t>     </a:t>
            </a: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  </a:t>
            </a:r>
            <a:r>
              <a:rPr lang="en-US" altLang="ja-JP" sz="1000" dirty="0">
                <a:latin typeface="Arial" pitchFamily="34" charset="0"/>
                <a:ea typeface="メイリオ" pitchFamily="50" charset="-128"/>
              </a:rPr>
              <a:t> </a:t>
            </a: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中学生以下　　　　　　      </a:t>
            </a:r>
            <a:r>
              <a:rPr lang="en-US" altLang="ja-JP" sz="1000" dirty="0">
                <a:latin typeface="Arial" pitchFamily="34" charset="0"/>
                <a:ea typeface="メイリオ" pitchFamily="50" charset="-128"/>
              </a:rPr>
              <a:t>: 1.600 </a:t>
            </a: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円</a:t>
            </a:r>
            <a:endParaRPr lang="en-US" altLang="ja-JP" sz="1000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spcBef>
                <a:spcPts val="20"/>
              </a:spcBef>
              <a:buFont typeface="Wingdings" pitchFamily="2" charset="2"/>
              <a:buChar char="Ø"/>
              <a:tabLst>
                <a:tab pos="266700" algn="l"/>
                <a:tab pos="1885950" algn="l"/>
              </a:tabLst>
            </a:pPr>
            <a:r>
              <a:rPr kumimoji="1" lang="ja-JP" altLang="en-US" sz="900" dirty="0">
                <a:latin typeface="Arial" pitchFamily="34" charset="0"/>
                <a:ea typeface="メイリオ" pitchFamily="50" charset="-128"/>
              </a:rPr>
              <a:t>クラブ登録料（希望者）</a:t>
            </a:r>
            <a:r>
              <a:rPr kumimoji="1" lang="en-US" altLang="ja-JP" sz="900" dirty="0">
                <a:latin typeface="Arial" pitchFamily="34" charset="0"/>
                <a:ea typeface="メイリオ" pitchFamily="50" charset="-128"/>
              </a:rPr>
              <a:t>	: 6,000 </a:t>
            </a:r>
            <a:r>
              <a:rPr kumimoji="1" lang="ja-JP" altLang="en-US" sz="900" dirty="0">
                <a:latin typeface="Arial" pitchFamily="34" charset="0"/>
                <a:ea typeface="メイリオ" pitchFamily="50" charset="-128"/>
              </a:rPr>
              <a:t>円</a:t>
            </a:r>
            <a:endParaRPr kumimoji="1" lang="en-US" altLang="ja-JP" sz="9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65046" y="5298996"/>
            <a:ext cx="2852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p"/>
              <a:tabLst>
                <a:tab pos="1162050" algn="l"/>
              </a:tabLst>
            </a:pPr>
            <a:r>
              <a:rPr kumimoji="1" lang="ja-JP" altLang="en-US" sz="800" dirty="0">
                <a:latin typeface="Arial" pitchFamily="34" charset="0"/>
                <a:ea typeface="メイリオ" pitchFamily="50" charset="-128"/>
              </a:rPr>
              <a:t>パラレルターン</a:t>
            </a:r>
            <a:r>
              <a:rPr kumimoji="1" lang="en-US" altLang="ja-JP" sz="800" dirty="0">
                <a:latin typeface="Arial" pitchFamily="34" charset="0"/>
                <a:ea typeface="メイリオ" pitchFamily="50" charset="-128"/>
              </a:rPr>
              <a:t>	</a:t>
            </a:r>
            <a:r>
              <a:rPr kumimoji="1" lang="ja-JP" altLang="en-US" sz="800" dirty="0">
                <a:latin typeface="Arial" pitchFamily="34" charset="0"/>
                <a:ea typeface="メイリオ" pitchFamily="50" charset="-128"/>
              </a:rPr>
              <a:t>・大回り／ナチュラル・急斜面</a:t>
            </a:r>
            <a:endParaRPr kumimoji="1" lang="en-US" altLang="ja-JP" sz="800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buFont typeface="Wingdings" pitchFamily="2" charset="2"/>
              <a:buChar char="p"/>
              <a:tabLst>
                <a:tab pos="1162050" algn="l"/>
              </a:tabLst>
            </a:pPr>
            <a:r>
              <a:rPr kumimoji="1" lang="ja-JP" altLang="en-US" sz="800" dirty="0">
                <a:latin typeface="Arial" pitchFamily="34" charset="0"/>
                <a:ea typeface="メイリオ" pitchFamily="50" charset="-128"/>
              </a:rPr>
              <a:t>基礎パラレルターン</a:t>
            </a:r>
            <a:r>
              <a:rPr kumimoji="1" lang="en-US" altLang="ja-JP" sz="800" dirty="0">
                <a:latin typeface="Arial" pitchFamily="34" charset="0"/>
                <a:ea typeface="メイリオ" pitchFamily="50" charset="-128"/>
              </a:rPr>
              <a:t>	</a:t>
            </a:r>
            <a:r>
              <a:rPr kumimoji="1" lang="ja-JP" altLang="en-US" sz="800" dirty="0">
                <a:latin typeface="Arial" pitchFamily="34" charset="0"/>
                <a:ea typeface="メイリオ" pitchFamily="50" charset="-128"/>
              </a:rPr>
              <a:t>・小回り／ナチュラル・急斜面</a:t>
            </a:r>
            <a:endParaRPr kumimoji="1" lang="en-US" altLang="ja-JP" sz="800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buFont typeface="Wingdings" pitchFamily="2" charset="2"/>
              <a:buChar char="p"/>
              <a:tabLst>
                <a:tab pos="1162050" algn="l"/>
              </a:tabLst>
            </a:pPr>
            <a:r>
              <a:rPr lang="ja-JP" altLang="en-US" sz="800" dirty="0">
                <a:latin typeface="Arial" pitchFamily="34" charset="0"/>
                <a:ea typeface="メイリオ" pitchFamily="50" charset="-128"/>
              </a:rPr>
              <a:t>パラレルターン</a:t>
            </a:r>
            <a:r>
              <a:rPr lang="en-US" altLang="ja-JP" sz="800" dirty="0">
                <a:latin typeface="Arial" pitchFamily="34" charset="0"/>
                <a:ea typeface="メイリオ" pitchFamily="50" charset="-128"/>
              </a:rPr>
              <a:t>	</a:t>
            </a:r>
            <a:r>
              <a:rPr lang="ja-JP" altLang="en-US" sz="800" dirty="0">
                <a:latin typeface="Arial" pitchFamily="34" charset="0"/>
                <a:ea typeface="メイリオ" pitchFamily="50" charset="-128"/>
              </a:rPr>
              <a:t>・小回り／不整地・中急斜面</a:t>
            </a:r>
            <a:endParaRPr lang="en-US" altLang="ja-JP" sz="800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buFont typeface="Wingdings" pitchFamily="2" charset="2"/>
              <a:buChar char="p"/>
              <a:tabLst>
                <a:tab pos="1524000" algn="l"/>
              </a:tabLst>
            </a:pPr>
            <a:r>
              <a:rPr lang="ja-JP" altLang="en-US" sz="800" dirty="0">
                <a:latin typeface="Arial" pitchFamily="34" charset="0"/>
                <a:ea typeface="メイリオ" pitchFamily="50" charset="-128"/>
              </a:rPr>
              <a:t>総合滑降</a:t>
            </a:r>
            <a:r>
              <a:rPr kumimoji="1" lang="en-US" altLang="ja-JP" sz="800" dirty="0">
                <a:latin typeface="Arial" pitchFamily="34" charset="0"/>
                <a:ea typeface="メイリオ" pitchFamily="50" charset="-128"/>
              </a:rPr>
              <a:t>	</a:t>
            </a:r>
            <a:r>
              <a:rPr lang="ja-JP" altLang="en-US" sz="800" dirty="0">
                <a:latin typeface="Arial" pitchFamily="34" charset="0"/>
                <a:ea typeface="メイリオ" pitchFamily="50" charset="-128"/>
              </a:rPr>
              <a:t>  ／ナチュラル・急斜面</a:t>
            </a:r>
            <a:endParaRPr kumimoji="1" lang="en-US" altLang="ja-JP" sz="8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590941" y="5298996"/>
            <a:ext cx="2896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p"/>
              <a:tabLst>
                <a:tab pos="1162050" algn="l"/>
              </a:tabLst>
            </a:pPr>
            <a:r>
              <a:rPr kumimoji="1" lang="ja-JP" altLang="en-US" sz="800" dirty="0">
                <a:latin typeface="Arial" pitchFamily="34" charset="0"/>
                <a:ea typeface="メイリオ" pitchFamily="50" charset="-128"/>
              </a:rPr>
              <a:t>基礎パラレルターン</a:t>
            </a:r>
            <a:r>
              <a:rPr kumimoji="1" lang="en-US" altLang="ja-JP" sz="800" dirty="0">
                <a:latin typeface="Arial" pitchFamily="34" charset="0"/>
                <a:ea typeface="メイリオ" pitchFamily="50" charset="-128"/>
              </a:rPr>
              <a:t>	</a:t>
            </a:r>
            <a:r>
              <a:rPr kumimoji="1" lang="ja-JP" altLang="en-US" sz="800" dirty="0">
                <a:latin typeface="Arial" pitchFamily="34" charset="0"/>
                <a:ea typeface="メイリオ" pitchFamily="50" charset="-128"/>
              </a:rPr>
              <a:t>・大回り／ナチュラル・中急斜面</a:t>
            </a:r>
            <a:endParaRPr kumimoji="1" lang="en-US" altLang="ja-JP" sz="800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buFont typeface="Wingdings" pitchFamily="2" charset="2"/>
              <a:buChar char="p"/>
              <a:tabLst>
                <a:tab pos="1162050" algn="l"/>
              </a:tabLst>
            </a:pPr>
            <a:r>
              <a:rPr kumimoji="1" lang="ja-JP" altLang="en-US" sz="800" dirty="0">
                <a:latin typeface="Arial" pitchFamily="34" charset="0"/>
                <a:ea typeface="メイリオ" pitchFamily="50" charset="-128"/>
              </a:rPr>
              <a:t>基礎パラレルターン</a:t>
            </a:r>
            <a:r>
              <a:rPr kumimoji="1" lang="en-US" altLang="ja-JP" sz="800" dirty="0">
                <a:latin typeface="Arial" pitchFamily="34" charset="0"/>
                <a:ea typeface="メイリオ" pitchFamily="50" charset="-128"/>
              </a:rPr>
              <a:t>	</a:t>
            </a:r>
            <a:r>
              <a:rPr kumimoji="1" lang="ja-JP" altLang="en-US" sz="800" dirty="0">
                <a:latin typeface="Arial" pitchFamily="34" charset="0"/>
                <a:ea typeface="メイリオ" pitchFamily="50" charset="-128"/>
              </a:rPr>
              <a:t>・小回り／ナチュラル・中斜面</a:t>
            </a:r>
            <a:endParaRPr kumimoji="1" lang="en-US" altLang="ja-JP" sz="800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buFont typeface="Wingdings" pitchFamily="2" charset="2"/>
              <a:buChar char="p"/>
              <a:tabLst>
                <a:tab pos="1162050" algn="l"/>
              </a:tabLst>
            </a:pPr>
            <a:r>
              <a:rPr lang="ja-JP" altLang="en-US" sz="800" dirty="0">
                <a:latin typeface="Arial" pitchFamily="34" charset="0"/>
                <a:ea typeface="メイリオ" pitchFamily="50" charset="-128"/>
              </a:rPr>
              <a:t>シュテムターン</a:t>
            </a:r>
            <a:r>
              <a:rPr lang="en-US" altLang="ja-JP" sz="800" dirty="0">
                <a:latin typeface="Arial" pitchFamily="34" charset="0"/>
                <a:ea typeface="メイリオ" pitchFamily="50" charset="-128"/>
              </a:rPr>
              <a:t>	</a:t>
            </a:r>
            <a:r>
              <a:rPr lang="ja-JP" altLang="en-US" sz="800" dirty="0">
                <a:latin typeface="Arial" pitchFamily="34" charset="0"/>
                <a:ea typeface="メイリオ" pitchFamily="50" charset="-128"/>
              </a:rPr>
              <a:t>　　　　／ナチュラル・中斜面</a:t>
            </a:r>
            <a:endParaRPr lang="en-US" altLang="ja-JP" sz="8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590941" y="3579430"/>
            <a:ext cx="2824812" cy="4975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ts val="1600"/>
              </a:lnSpc>
              <a:buFont typeface="Wingdings" pitchFamily="2" charset="2"/>
              <a:buChar char="Ø"/>
              <a:tabLst>
                <a:tab pos="1885950" algn="l"/>
              </a:tabLst>
            </a:pPr>
            <a:r>
              <a:rPr lang="ja-JP" altLang="en-US" sz="1200" dirty="0">
                <a:latin typeface="HGS創英角ﾎﾟｯﾌﾟ体" pitchFamily="50" charset="-128"/>
                <a:ea typeface="HGS創英角ﾎﾟｯﾌﾟ体" pitchFamily="50" charset="-128"/>
              </a:rPr>
              <a:t>検定料 </a:t>
            </a:r>
            <a:r>
              <a:rPr lang="en-US" altLang="ja-JP" sz="1200" dirty="0">
                <a:latin typeface="HGS創英角ﾎﾟｯﾌﾟ体" pitchFamily="50" charset="-128"/>
                <a:ea typeface="HGS創英角ﾎﾟｯﾌﾟ体" pitchFamily="50" charset="-128"/>
              </a:rPr>
              <a:t>+ </a:t>
            </a:r>
            <a:r>
              <a:rPr lang="ja-JP" altLang="en-US" sz="1200" dirty="0">
                <a:latin typeface="HGS創英角ﾎﾟｯﾌﾟ体" pitchFamily="50" charset="-128"/>
                <a:ea typeface="HGS創英角ﾎﾟｯﾌﾟ体" pitchFamily="50" charset="-128"/>
              </a:rPr>
              <a:t>事前講習料</a:t>
            </a:r>
            <a:r>
              <a:rPr lang="en-US" altLang="ja-JP" sz="1200" dirty="0">
                <a:latin typeface="HGS創英角ﾎﾟｯﾌﾟ体" pitchFamily="50" charset="-128"/>
                <a:ea typeface="HGS創英角ﾎﾟｯﾌﾟ体" pitchFamily="50" charset="-128"/>
              </a:rPr>
              <a:t>	: 7,500 </a:t>
            </a:r>
            <a:r>
              <a:rPr lang="ja-JP" altLang="en-US" sz="1200" dirty="0">
                <a:latin typeface="HGS創英角ﾎﾟｯﾌﾟ体" pitchFamily="50" charset="-128"/>
                <a:ea typeface="HGS創英角ﾎﾟｯﾌﾟ体" pitchFamily="50" charset="-128"/>
              </a:rPr>
              <a:t>円</a:t>
            </a:r>
            <a:endParaRPr lang="en-US" altLang="ja-JP" sz="1200" dirty="0">
              <a:latin typeface="HGS創英角ﾎﾟｯﾌﾟ体" pitchFamily="50" charset="-128"/>
              <a:ea typeface="HGS創英角ﾎﾟｯﾌﾟ体" pitchFamily="50" charset="-128"/>
            </a:endParaRPr>
          </a:p>
          <a:p>
            <a:pPr marL="171450" indent="-171450">
              <a:lnSpc>
                <a:spcPts val="1600"/>
              </a:lnSpc>
              <a:buFont typeface="Wingdings" pitchFamily="2" charset="2"/>
              <a:buChar char="Ø"/>
              <a:tabLst>
                <a:tab pos="1885950" algn="l"/>
              </a:tabLst>
            </a:pPr>
            <a:r>
              <a:rPr kumimoji="1" lang="ja-JP" altLang="en-US" sz="1200" dirty="0">
                <a:latin typeface="Arial" pitchFamily="34" charset="0"/>
                <a:ea typeface="メイリオ" pitchFamily="50" charset="-128"/>
              </a:rPr>
              <a:t>検定料</a:t>
            </a: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のみ</a:t>
            </a:r>
            <a:r>
              <a:rPr lang="en-US" altLang="ja-JP" sz="1200" dirty="0">
                <a:latin typeface="Arial" pitchFamily="34" charset="0"/>
                <a:ea typeface="メイリオ" pitchFamily="50" charset="-128"/>
              </a:rPr>
              <a:t>	: 5,000 </a:t>
            </a: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円</a:t>
            </a:r>
            <a:endParaRPr kumimoji="1" lang="en-US" altLang="ja-JP" sz="12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590941" y="4227502"/>
            <a:ext cx="2755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Ø"/>
              <a:tabLst>
                <a:tab pos="266700" algn="l"/>
                <a:tab pos="1885950" algn="l"/>
              </a:tabLst>
            </a:pP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公認料（バッジ代）</a:t>
            </a:r>
            <a:r>
              <a:rPr lang="en-US" altLang="ja-JP" sz="1200" dirty="0">
                <a:latin typeface="Arial" pitchFamily="34" charset="0"/>
                <a:ea typeface="メイリオ" pitchFamily="50" charset="-128"/>
              </a:rPr>
              <a:t>	: 2,500 </a:t>
            </a: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円</a:t>
            </a:r>
            <a:endParaRPr lang="en-US" altLang="ja-JP" sz="1200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spcBef>
                <a:spcPts val="600"/>
              </a:spcBef>
              <a:buFont typeface="Wingdings" pitchFamily="2" charset="2"/>
              <a:buChar char="Ø"/>
              <a:tabLst>
                <a:tab pos="266700" algn="l"/>
                <a:tab pos="1885950" algn="l"/>
              </a:tabLst>
            </a:pPr>
            <a:r>
              <a:rPr kumimoji="1" lang="ja-JP" altLang="en-US" sz="1000" dirty="0">
                <a:latin typeface="Arial" pitchFamily="34" charset="0"/>
                <a:ea typeface="メイリオ" pitchFamily="50" charset="-128"/>
              </a:rPr>
              <a:t>クラブ登録料（希望者）</a:t>
            </a:r>
            <a:r>
              <a:rPr kumimoji="1" lang="en-US" altLang="ja-JP" sz="1000" dirty="0">
                <a:latin typeface="Arial" pitchFamily="34" charset="0"/>
                <a:ea typeface="メイリオ" pitchFamily="50" charset="-128"/>
              </a:rPr>
              <a:t>	</a:t>
            </a:r>
            <a:r>
              <a:rPr kumimoji="1" lang="en-US" altLang="ja-JP" sz="1100" dirty="0">
                <a:latin typeface="Arial" pitchFamily="34" charset="0"/>
                <a:ea typeface="メイリオ" pitchFamily="50" charset="-128"/>
              </a:rPr>
              <a:t>: </a:t>
            </a:r>
            <a:r>
              <a:rPr lang="en-US" altLang="ja-JP" sz="1100" dirty="0">
                <a:latin typeface="Arial" pitchFamily="34" charset="0"/>
                <a:ea typeface="メイリオ" pitchFamily="50" charset="-128"/>
              </a:rPr>
              <a:t>6</a:t>
            </a:r>
            <a:r>
              <a:rPr kumimoji="1" lang="en-US" altLang="ja-JP" sz="1100" dirty="0">
                <a:latin typeface="Arial" pitchFamily="34" charset="0"/>
                <a:ea typeface="メイリオ" pitchFamily="50" charset="-128"/>
              </a:rPr>
              <a:t>,000 </a:t>
            </a:r>
            <a:r>
              <a:rPr kumimoji="1" lang="ja-JP" altLang="en-US" sz="1100" dirty="0">
                <a:latin typeface="Arial" pitchFamily="34" charset="0"/>
                <a:ea typeface="メイリオ" pitchFamily="50" charset="-128"/>
              </a:rPr>
              <a:t>円</a:t>
            </a:r>
            <a:endParaRPr kumimoji="1" lang="en-US" altLang="ja-JP" sz="11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65046" y="6970539"/>
            <a:ext cx="2230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p"/>
              <a:tabLst>
                <a:tab pos="1162050" algn="l"/>
              </a:tabLst>
            </a:pPr>
            <a:r>
              <a:rPr kumimoji="1" lang="ja-JP" altLang="en-US" sz="800" dirty="0">
                <a:latin typeface="Arial" pitchFamily="34" charset="0"/>
                <a:ea typeface="メイリオ" pitchFamily="50" charset="-128"/>
              </a:rPr>
              <a:t>基礎パラレルターン／整地の緩～中斜面</a:t>
            </a:r>
            <a:endParaRPr kumimoji="1" lang="en-US" altLang="ja-JP" sz="800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buFont typeface="Wingdings" pitchFamily="2" charset="2"/>
              <a:buChar char="p"/>
              <a:tabLst>
                <a:tab pos="1162050" algn="l"/>
              </a:tabLst>
            </a:pPr>
            <a:r>
              <a:rPr lang="ja-JP" altLang="en-US" sz="800" dirty="0">
                <a:latin typeface="Arial" pitchFamily="34" charset="0"/>
                <a:ea typeface="メイリオ" pitchFamily="50" charset="-128"/>
              </a:rPr>
              <a:t>シュテムターン        ／整地の緩～中斜面</a:t>
            </a:r>
            <a:endParaRPr lang="en-US" altLang="ja-JP" sz="8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543540" y="6415741"/>
            <a:ext cx="2803973" cy="2721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ts val="1600"/>
              </a:lnSpc>
              <a:buFont typeface="Wingdings" pitchFamily="2" charset="2"/>
              <a:buChar char="Ø"/>
              <a:tabLst>
                <a:tab pos="1885950" algn="l"/>
              </a:tabLst>
            </a:pPr>
            <a:r>
              <a:rPr lang="ja-JP" altLang="en-US" sz="1200" dirty="0">
                <a:latin typeface="HGS創英角ﾎﾟｯﾌﾟ体" pitchFamily="50" charset="-128"/>
                <a:ea typeface="HGS創英角ﾎﾟｯﾌﾟ体" pitchFamily="50" charset="-128"/>
              </a:rPr>
              <a:t>検定料</a:t>
            </a:r>
            <a:r>
              <a:rPr lang="en-US" altLang="ja-JP" sz="1200" dirty="0">
                <a:latin typeface="HGS創英角ﾎﾟｯﾌﾟ体" pitchFamily="50" charset="-128"/>
                <a:ea typeface="HGS創英角ﾎﾟｯﾌﾟ体" pitchFamily="50" charset="-128"/>
              </a:rPr>
              <a:t>	: 6.000 </a:t>
            </a:r>
            <a:r>
              <a:rPr lang="ja-JP" altLang="en-US" sz="1200" dirty="0">
                <a:latin typeface="HGS創英角ﾎﾟｯﾌﾟ体" pitchFamily="50" charset="-128"/>
                <a:ea typeface="HGS創英角ﾎﾟｯﾌﾟ体" pitchFamily="50" charset="-128"/>
              </a:rPr>
              <a:t>円</a:t>
            </a:r>
            <a:endParaRPr lang="en-US" altLang="ja-JP" sz="12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543540" y="6892513"/>
            <a:ext cx="2755883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Ø"/>
              <a:tabLst>
                <a:tab pos="266700" algn="l"/>
                <a:tab pos="1885950" algn="l"/>
              </a:tabLst>
            </a:pP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公認料（バッジ代）</a:t>
            </a:r>
            <a:r>
              <a:rPr lang="en-US" altLang="ja-JP" sz="1200" dirty="0">
                <a:latin typeface="Arial" pitchFamily="34" charset="0"/>
                <a:ea typeface="メイリオ" pitchFamily="50" charset="-128"/>
              </a:rPr>
              <a:t>	: 2,000 </a:t>
            </a: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円</a:t>
            </a:r>
            <a:endParaRPr lang="en-US" altLang="ja-JP" sz="1200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buFont typeface="Wingdings" pitchFamily="2" charset="2"/>
              <a:buChar char="Ø"/>
              <a:tabLst>
                <a:tab pos="266700" algn="l"/>
                <a:tab pos="1885950" algn="l"/>
              </a:tabLst>
            </a:pPr>
            <a:r>
              <a:rPr kumimoji="1" lang="ja-JP" altLang="en-US" sz="1000" dirty="0">
                <a:latin typeface="Arial" pitchFamily="34" charset="0"/>
                <a:ea typeface="メイリオ" pitchFamily="50" charset="-128"/>
              </a:rPr>
              <a:t>クラブ登録料（希望者）</a:t>
            </a:r>
            <a:r>
              <a:rPr kumimoji="1" lang="en-US" altLang="ja-JP" sz="1000" dirty="0">
                <a:latin typeface="Arial" pitchFamily="34" charset="0"/>
                <a:ea typeface="メイリオ" pitchFamily="50" charset="-128"/>
              </a:rPr>
              <a:t>	</a:t>
            </a:r>
            <a:r>
              <a:rPr kumimoji="1" lang="en-US" altLang="ja-JP" sz="1100" dirty="0">
                <a:latin typeface="Arial" pitchFamily="34" charset="0"/>
                <a:ea typeface="メイリオ" pitchFamily="50" charset="-128"/>
              </a:rPr>
              <a:t>: 6,000 </a:t>
            </a:r>
            <a:r>
              <a:rPr kumimoji="1" lang="ja-JP" altLang="en-US" sz="1100" dirty="0">
                <a:latin typeface="Arial" pitchFamily="34" charset="0"/>
                <a:ea typeface="メイリオ" pitchFamily="50" charset="-128"/>
              </a:rPr>
              <a:t>円</a:t>
            </a:r>
            <a:endParaRPr kumimoji="1" lang="en-US" altLang="ja-JP" sz="11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166662" y="7391419"/>
            <a:ext cx="19415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162050" algn="l"/>
              </a:tabLst>
            </a:pPr>
            <a:r>
              <a:rPr lang="en-US" altLang="ja-JP" sz="800" dirty="0">
                <a:latin typeface="Arial" pitchFamily="34" charset="0"/>
                <a:ea typeface="メイリオ" pitchFamily="50" charset="-128"/>
              </a:rPr>
              <a:t>※</a:t>
            </a:r>
            <a:r>
              <a:rPr lang="ja-JP" altLang="en-US" sz="800" dirty="0">
                <a:latin typeface="Arial" pitchFamily="34" charset="0"/>
                <a:ea typeface="メイリオ" pitchFamily="50" charset="-128"/>
              </a:rPr>
              <a:t>年齢制限：</a:t>
            </a:r>
            <a:r>
              <a:rPr lang="en-US" altLang="ja-JP" sz="800" dirty="0">
                <a:latin typeface="Arial" pitchFamily="34" charset="0"/>
                <a:ea typeface="メイリオ" pitchFamily="50" charset="-128"/>
              </a:rPr>
              <a:t>12</a:t>
            </a:r>
            <a:r>
              <a:rPr lang="ja-JP" altLang="en-US" sz="800" dirty="0">
                <a:latin typeface="Arial" pitchFamily="34" charset="0"/>
                <a:ea typeface="メイリオ" pitchFamily="50" charset="-128"/>
              </a:rPr>
              <a:t>歳以下（小学生以下）</a:t>
            </a:r>
            <a:endParaRPr lang="en-US" altLang="ja-JP" sz="8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166662" y="1788833"/>
            <a:ext cx="2791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162050" algn="l"/>
              </a:tabLst>
            </a:pPr>
            <a:r>
              <a:rPr lang="en-US" altLang="ja-JP" sz="800" dirty="0">
                <a:latin typeface="Arial" pitchFamily="34" charset="0"/>
                <a:ea typeface="メイリオ" pitchFamily="50" charset="-128"/>
              </a:rPr>
              <a:t>※ </a:t>
            </a:r>
            <a:r>
              <a:rPr lang="ja-JP" altLang="en-US" sz="800" dirty="0">
                <a:latin typeface="Arial" pitchFamily="34" charset="0"/>
                <a:ea typeface="メイリオ" pitchFamily="50" charset="-128"/>
              </a:rPr>
              <a:t>年齢制限は設けない</a:t>
            </a:r>
            <a:endParaRPr lang="en-US" altLang="ja-JP" sz="800" dirty="0">
              <a:latin typeface="Arial" pitchFamily="34" charset="0"/>
              <a:ea typeface="メイリオ" pitchFamily="50" charset="-128"/>
            </a:endParaRPr>
          </a:p>
          <a:p>
            <a:pPr>
              <a:tabLst>
                <a:tab pos="1162050" algn="l"/>
              </a:tabLst>
            </a:pPr>
            <a:r>
              <a:rPr lang="en-US" altLang="ja-JP" sz="800" dirty="0">
                <a:latin typeface="Arial" pitchFamily="34" charset="0"/>
                <a:ea typeface="メイリオ" pitchFamily="50" charset="-128"/>
              </a:rPr>
              <a:t>※ </a:t>
            </a:r>
            <a:r>
              <a:rPr lang="ja-JP" altLang="en-US" sz="800" dirty="0">
                <a:latin typeface="Arial" pitchFamily="34" charset="0"/>
                <a:ea typeface="メイリオ" pitchFamily="50" charset="-128"/>
              </a:rPr>
              <a:t>ただし、</a:t>
            </a:r>
            <a:r>
              <a:rPr lang="en-US" altLang="ja-JP" sz="800" dirty="0">
                <a:latin typeface="Arial" pitchFamily="34" charset="0"/>
                <a:ea typeface="メイリオ" pitchFamily="50" charset="-128"/>
              </a:rPr>
              <a:t>1</a:t>
            </a:r>
            <a:r>
              <a:rPr lang="ja-JP" altLang="en-US" sz="800" dirty="0">
                <a:latin typeface="Arial" pitchFamily="34" charset="0"/>
                <a:ea typeface="メイリオ" pitchFamily="50" charset="-128"/>
              </a:rPr>
              <a:t>級受検者は</a:t>
            </a:r>
            <a:r>
              <a:rPr lang="en-US" altLang="ja-JP" sz="800" dirty="0">
                <a:latin typeface="Arial" pitchFamily="34" charset="0"/>
                <a:ea typeface="メイリオ" pitchFamily="50" charset="-128"/>
              </a:rPr>
              <a:t>2</a:t>
            </a:r>
            <a:r>
              <a:rPr lang="ja-JP" altLang="en-US" sz="800" dirty="0">
                <a:latin typeface="Arial" pitchFamily="34" charset="0"/>
                <a:ea typeface="メイリオ" pitchFamily="50" charset="-128"/>
              </a:rPr>
              <a:t>級取得者でなければならない。</a:t>
            </a:r>
            <a:endParaRPr lang="en-US" altLang="ja-JP" sz="8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81344" y="2109234"/>
            <a:ext cx="3313195" cy="1440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ts val="2100"/>
              </a:lnSpc>
              <a:buSzPct val="70000"/>
              <a:buFont typeface="Wingdings" pitchFamily="2" charset="2"/>
              <a:buChar char="u"/>
              <a:tabLst>
                <a:tab pos="1257300" algn="l"/>
              </a:tabLst>
            </a:pPr>
            <a:r>
              <a:rPr kumimoji="1" lang="ja-JP" altLang="en-US" dirty="0">
                <a:latin typeface="Arial" pitchFamily="34" charset="0"/>
                <a:ea typeface="メイリオ" pitchFamily="50" charset="-128"/>
              </a:rPr>
              <a:t>受　　付</a:t>
            </a:r>
            <a:r>
              <a:rPr kumimoji="1" lang="en-US" altLang="ja-JP" dirty="0">
                <a:latin typeface="Arial" pitchFamily="34" charset="0"/>
                <a:ea typeface="メイリオ" pitchFamily="50" charset="-128"/>
              </a:rPr>
              <a:t>	</a:t>
            </a:r>
            <a:r>
              <a:rPr kumimoji="1" lang="en-US" altLang="ja-JP" b="1" dirty="0">
                <a:latin typeface="メイリオ" pitchFamily="50" charset="-128"/>
                <a:ea typeface="メイリオ" pitchFamily="50" charset="-128"/>
              </a:rPr>
              <a:t>8:00 ~ 8:30 </a:t>
            </a:r>
          </a:p>
          <a:p>
            <a:pPr marL="266700" indent="-266700">
              <a:lnSpc>
                <a:spcPts val="2100"/>
              </a:lnSpc>
              <a:buSzPct val="70000"/>
              <a:buFont typeface="Wingdings" pitchFamily="2" charset="2"/>
              <a:buChar char="u"/>
              <a:tabLst>
                <a:tab pos="1257300" algn="l"/>
              </a:tabLst>
            </a:pPr>
            <a:r>
              <a:rPr lang="ja-JP" altLang="en-US" dirty="0">
                <a:latin typeface="Arial" pitchFamily="34" charset="0"/>
                <a:ea typeface="メイリオ" pitchFamily="50" charset="-128"/>
              </a:rPr>
              <a:t>事前講習</a:t>
            </a:r>
            <a:r>
              <a:rPr lang="en-US" altLang="ja-JP" dirty="0">
                <a:latin typeface="Arial" pitchFamily="34" charset="0"/>
                <a:ea typeface="メイリオ" pitchFamily="50" charset="-128"/>
              </a:rPr>
              <a:t>	</a:t>
            </a:r>
            <a:r>
              <a:rPr lang="en-US" altLang="ja-JP" b="1" dirty="0">
                <a:latin typeface="メイリオ" pitchFamily="50" charset="-128"/>
                <a:ea typeface="メイリオ" pitchFamily="50" charset="-128"/>
              </a:rPr>
              <a:t>9:00 ~ 11:00</a:t>
            </a:r>
          </a:p>
          <a:p>
            <a:pPr marL="266700" indent="-266700">
              <a:lnSpc>
                <a:spcPts val="2100"/>
              </a:lnSpc>
              <a:buSzPct val="70000"/>
              <a:buFont typeface="Wingdings" pitchFamily="2" charset="2"/>
              <a:buChar char="u"/>
              <a:tabLst>
                <a:tab pos="1257300" algn="l"/>
              </a:tabLst>
            </a:pPr>
            <a:r>
              <a:rPr kumimoji="1" lang="ja-JP" altLang="en-US" dirty="0">
                <a:latin typeface="Arial" pitchFamily="34" charset="0"/>
                <a:ea typeface="メイリオ" pitchFamily="50" charset="-128"/>
              </a:rPr>
              <a:t>検　　定</a:t>
            </a:r>
            <a:r>
              <a:rPr kumimoji="1" lang="en-US" altLang="ja-JP" dirty="0">
                <a:latin typeface="Arial" pitchFamily="34" charset="0"/>
                <a:ea typeface="メイリオ" pitchFamily="50" charset="-128"/>
              </a:rPr>
              <a:t>	</a:t>
            </a:r>
            <a:r>
              <a:rPr kumimoji="1" lang="ja-JP" altLang="en-US" sz="1600" dirty="0">
                <a:latin typeface="Arial" pitchFamily="34" charset="0"/>
                <a:ea typeface="メイリオ" pitchFamily="50" charset="-128"/>
              </a:rPr>
              <a:t>㈬</a:t>
            </a:r>
            <a:r>
              <a:rPr kumimoji="1" lang="en-US" altLang="ja-JP" sz="1600" dirty="0">
                <a:latin typeface="Arial" pitchFamily="34" charset="0"/>
                <a:ea typeface="メイリオ" pitchFamily="50" charset="-128"/>
              </a:rPr>
              <a:t>11:15~</a:t>
            </a:r>
            <a:r>
              <a:rPr kumimoji="1" lang="ja-JP" altLang="en-US" sz="1600" dirty="0">
                <a:latin typeface="Arial" pitchFamily="34" charset="0"/>
                <a:ea typeface="メイリオ" pitchFamily="50" charset="-128"/>
              </a:rPr>
              <a:t>㈰</a:t>
            </a:r>
            <a:r>
              <a:rPr kumimoji="1" lang="en-US" altLang="ja-JP" sz="1600" dirty="0">
                <a:latin typeface="Arial" pitchFamily="34" charset="0"/>
                <a:ea typeface="メイリオ" pitchFamily="50" charset="-128"/>
              </a:rPr>
              <a:t>13:30~</a:t>
            </a:r>
          </a:p>
          <a:p>
            <a:pPr marL="266700" indent="-266700">
              <a:lnSpc>
                <a:spcPts val="2100"/>
              </a:lnSpc>
              <a:buSzPct val="70000"/>
              <a:buFont typeface="Wingdings" pitchFamily="2" charset="2"/>
              <a:buChar char="u"/>
              <a:tabLst>
                <a:tab pos="1257300" algn="l"/>
              </a:tabLst>
            </a:pPr>
            <a:endParaRPr kumimoji="1" lang="en-US" altLang="ja-JP" b="1" dirty="0">
              <a:latin typeface="メイリオ" pitchFamily="50" charset="-128"/>
              <a:ea typeface="メイリオ" pitchFamily="50" charset="-128"/>
            </a:endParaRPr>
          </a:p>
          <a:p>
            <a:pPr marL="266700" indent="-266700">
              <a:lnSpc>
                <a:spcPts val="2100"/>
              </a:lnSpc>
              <a:buSzPct val="70000"/>
              <a:buFont typeface="Wingdings" pitchFamily="2" charset="2"/>
              <a:buChar char="u"/>
              <a:tabLst>
                <a:tab pos="1257300" algn="l"/>
              </a:tabLst>
            </a:pPr>
            <a:r>
              <a:rPr lang="ja-JP" altLang="en-US" b="1" dirty="0">
                <a:latin typeface="メイリオ" pitchFamily="50" charset="-128"/>
                <a:ea typeface="メイリオ" pitchFamily="50" charset="-128"/>
              </a:rPr>
              <a:t>　　</a:t>
            </a:r>
            <a:endParaRPr kumimoji="1" lang="en-US" altLang="ja-JP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594539" y="2096952"/>
            <a:ext cx="2666114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ts val="1600"/>
              </a:lnSpc>
              <a:buFont typeface="Wingdings" pitchFamily="2" charset="2"/>
              <a:buChar char="ü"/>
              <a:tabLst>
                <a:tab pos="1162050" algn="l"/>
              </a:tabLst>
            </a:pP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受付時間は厳守でお願いします。</a:t>
            </a:r>
            <a:endParaRPr lang="en-US" altLang="ja-JP" sz="1000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lnSpc>
                <a:spcPts val="1600"/>
              </a:lnSpc>
              <a:buFont typeface="Wingdings" pitchFamily="2" charset="2"/>
              <a:buChar char="ü"/>
              <a:tabLst>
                <a:tab pos="1162050" algn="l"/>
              </a:tabLst>
            </a:pP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集合場所はスキースクール前です。</a:t>
            </a:r>
            <a:endParaRPr lang="en-US" altLang="ja-JP" sz="1000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lnSpc>
                <a:spcPts val="1600"/>
              </a:lnSpc>
              <a:buFont typeface="Wingdings" pitchFamily="2" charset="2"/>
              <a:buChar char="ü"/>
              <a:tabLst>
                <a:tab pos="1162050" algn="l"/>
              </a:tabLst>
            </a:pP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合格発表は検定終了時にご案内します。</a:t>
            </a:r>
            <a:endParaRPr lang="en-US" altLang="ja-JP" sz="1000" dirty="0">
              <a:latin typeface="Arial" pitchFamily="34" charset="0"/>
              <a:ea typeface="メイリオ" pitchFamily="50" charset="-128"/>
            </a:endParaRPr>
          </a:p>
          <a:p>
            <a:pPr marL="171450" indent="-171450">
              <a:lnSpc>
                <a:spcPts val="1600"/>
              </a:lnSpc>
              <a:buFont typeface="Wingdings" pitchFamily="2" charset="2"/>
              <a:buChar char="ü"/>
              <a:tabLst>
                <a:tab pos="1162050" algn="l"/>
              </a:tabLst>
            </a:pPr>
            <a:r>
              <a:rPr lang="en-US" altLang="ja-JP" sz="1000" dirty="0">
                <a:latin typeface="Arial" pitchFamily="34" charset="0"/>
                <a:ea typeface="メイリオ" pitchFamily="50" charset="-128"/>
              </a:rPr>
              <a:t>1</a:t>
            </a: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級受検には事前講習が必要なります。</a:t>
            </a:r>
            <a:endParaRPr lang="en-US" altLang="ja-JP" sz="10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81908" y="7842308"/>
            <a:ext cx="2359941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7313" indent="-87313">
              <a:lnSpc>
                <a:spcPts val="1400"/>
              </a:lnSpc>
              <a:buFont typeface="Wingdings" pitchFamily="2" charset="2"/>
              <a:buChar char="u"/>
              <a:tabLst>
                <a:tab pos="628650" algn="l"/>
              </a:tabLst>
            </a:pP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  受付</a:t>
            </a:r>
            <a:r>
              <a:rPr lang="en-US" altLang="ja-JP" sz="1200" dirty="0">
                <a:latin typeface="Arial" pitchFamily="34" charset="0"/>
                <a:ea typeface="メイリオ" pitchFamily="50" charset="-128"/>
              </a:rPr>
              <a:t>	</a:t>
            </a: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午前 </a:t>
            </a:r>
            <a:r>
              <a:rPr lang="en-US" altLang="ja-JP" sz="1200" b="1" dirty="0">
                <a:latin typeface="メイリオ" pitchFamily="50" charset="-128"/>
                <a:ea typeface="メイリオ" pitchFamily="50" charset="-128"/>
              </a:rPr>
              <a:t>9:30 ~ 10:15</a:t>
            </a:r>
          </a:p>
          <a:p>
            <a:pPr>
              <a:lnSpc>
                <a:spcPts val="1400"/>
              </a:lnSpc>
              <a:tabLst>
                <a:tab pos="628650" algn="l"/>
              </a:tabLst>
            </a:pPr>
            <a:r>
              <a:rPr lang="en-US" altLang="ja-JP" sz="1200" dirty="0">
                <a:latin typeface="Arial" pitchFamily="34" charset="0"/>
                <a:ea typeface="メイリオ" pitchFamily="50" charset="-128"/>
              </a:rPr>
              <a:t>	</a:t>
            </a: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午後 </a:t>
            </a:r>
            <a:r>
              <a:rPr lang="en-US" altLang="ja-JP" sz="1200" b="1" dirty="0">
                <a:latin typeface="メイリオ" pitchFamily="50" charset="-128"/>
                <a:ea typeface="メイリオ" pitchFamily="50" charset="-128"/>
              </a:rPr>
              <a:t>13:00 ~ 13:30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429000" y="7839721"/>
            <a:ext cx="3172985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7313" indent="-87313">
              <a:lnSpc>
                <a:spcPts val="1400"/>
              </a:lnSpc>
              <a:buFont typeface="Wingdings" pitchFamily="2" charset="2"/>
              <a:buChar char="u"/>
              <a:tabLst>
                <a:tab pos="1433513" algn="l"/>
              </a:tabLst>
            </a:pP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  レッスン内検定</a:t>
            </a:r>
            <a:r>
              <a:rPr lang="en-US" altLang="ja-JP" sz="1200" dirty="0">
                <a:latin typeface="Arial" pitchFamily="34" charset="0"/>
                <a:ea typeface="メイリオ" pitchFamily="50" charset="-128"/>
              </a:rPr>
              <a:t>	</a:t>
            </a: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午前 </a:t>
            </a:r>
            <a:r>
              <a:rPr lang="en-US" altLang="ja-JP" sz="1200" b="1" dirty="0">
                <a:latin typeface="メイリオ" pitchFamily="50" charset="-128"/>
                <a:ea typeface="メイリオ" pitchFamily="50" charset="-128"/>
              </a:rPr>
              <a:t>11:00 ~ 12:45</a:t>
            </a:r>
          </a:p>
          <a:p>
            <a:pPr>
              <a:lnSpc>
                <a:spcPts val="1400"/>
              </a:lnSpc>
              <a:tabLst>
                <a:tab pos="1433513" algn="l"/>
              </a:tabLst>
            </a:pPr>
            <a:r>
              <a:rPr lang="en-US" altLang="ja-JP" sz="1200" dirty="0">
                <a:latin typeface="Arial" pitchFamily="34" charset="0"/>
                <a:ea typeface="メイリオ" pitchFamily="50" charset="-128"/>
              </a:rPr>
              <a:t>	</a:t>
            </a:r>
            <a:r>
              <a:rPr lang="ja-JP" altLang="en-US" sz="1200" dirty="0">
                <a:latin typeface="Arial" pitchFamily="34" charset="0"/>
                <a:ea typeface="メイリオ" pitchFamily="50" charset="-128"/>
              </a:rPr>
              <a:t>午後 </a:t>
            </a:r>
            <a:r>
              <a:rPr lang="en-US" altLang="ja-JP" sz="1200" b="1" dirty="0">
                <a:latin typeface="メイリオ" pitchFamily="50" charset="-128"/>
                <a:ea typeface="メイリオ" pitchFamily="50" charset="-128"/>
              </a:rPr>
              <a:t>14:00 ~ 15:45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39971" y="2114934"/>
            <a:ext cx="3067687" cy="858991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/>
          <p:cNvSpPr/>
          <p:nvPr/>
        </p:nvSpPr>
        <p:spPr>
          <a:xfrm>
            <a:off x="332440" y="6230895"/>
            <a:ext cx="3075218" cy="547525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/>
          <p:cNvSpPr/>
          <p:nvPr/>
        </p:nvSpPr>
        <p:spPr>
          <a:xfrm>
            <a:off x="332439" y="7851834"/>
            <a:ext cx="6195626" cy="381376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460352" y="7553717"/>
            <a:ext cx="3470822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ts val="1600"/>
              </a:lnSpc>
              <a:buFont typeface="Wingdings" pitchFamily="2" charset="2"/>
              <a:buChar char="ü"/>
              <a:tabLst>
                <a:tab pos="1162050" algn="l"/>
              </a:tabLst>
            </a:pP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午前</a:t>
            </a:r>
            <a:r>
              <a:rPr lang="en-US" altLang="ja-JP" sz="1000" dirty="0">
                <a:latin typeface="Arial" pitchFamily="34" charset="0"/>
                <a:ea typeface="メイリオ" pitchFamily="50" charset="-128"/>
              </a:rPr>
              <a:t>/</a:t>
            </a:r>
            <a:r>
              <a:rPr lang="ja-JP" altLang="en-US" sz="1000" dirty="0">
                <a:latin typeface="Arial" pitchFamily="34" charset="0"/>
                <a:ea typeface="メイリオ" pitchFamily="50" charset="-128"/>
              </a:rPr>
              <a:t>午後のご都合の良いほうにお申し込みください。</a:t>
            </a:r>
            <a:endParaRPr lang="en-US" altLang="ja-JP" sz="10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294556" y="3001879"/>
            <a:ext cx="5168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itchFamily="34" charset="0"/>
                <a:ea typeface="メイリオ" pitchFamily="50" charset="-128"/>
              </a:rPr>
              <a:t>※ </a:t>
            </a:r>
            <a:r>
              <a:rPr kumimoji="1" lang="en-US" altLang="ja-JP" sz="1200" b="1" dirty="0">
                <a:latin typeface="Arial" pitchFamily="34" charset="0"/>
                <a:ea typeface="メイリオ" pitchFamily="50" charset="-128"/>
              </a:rPr>
              <a:t>1</a:t>
            </a:r>
            <a:r>
              <a:rPr kumimoji="1" lang="ja-JP" altLang="en-US" sz="1200" b="1" dirty="0">
                <a:latin typeface="Arial" pitchFamily="34" charset="0"/>
                <a:ea typeface="メイリオ" pitchFamily="50" charset="-128"/>
              </a:rPr>
              <a:t>級受検者は受付時に</a:t>
            </a:r>
            <a:r>
              <a:rPr kumimoji="1" lang="en-US" altLang="ja-JP" sz="1200" b="1" dirty="0">
                <a:latin typeface="Arial" pitchFamily="34" charset="0"/>
                <a:ea typeface="メイリオ" pitchFamily="50" charset="-128"/>
              </a:rPr>
              <a:t>2</a:t>
            </a:r>
            <a:r>
              <a:rPr kumimoji="1" lang="ja-JP" altLang="en-US" sz="1200" b="1" dirty="0">
                <a:latin typeface="Arial" pitchFamily="34" charset="0"/>
                <a:ea typeface="メイリオ" pitchFamily="50" charset="-128"/>
              </a:rPr>
              <a:t>級合格証（コピー可）</a:t>
            </a:r>
            <a:r>
              <a:rPr kumimoji="1" lang="ja-JP" altLang="en-US" sz="1200" dirty="0">
                <a:latin typeface="Arial" pitchFamily="34" charset="0"/>
                <a:ea typeface="メイリオ" pitchFamily="50" charset="-128"/>
              </a:rPr>
              <a:t>を必ずお持ちください。</a:t>
            </a:r>
            <a:endParaRPr kumimoji="1" lang="en-US" altLang="ja-JP" sz="800" dirty="0">
              <a:latin typeface="Arial" pitchFamily="34" charset="0"/>
              <a:ea typeface="メイリオ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66717" y="2970684"/>
            <a:ext cx="1723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latin typeface="Arial" pitchFamily="34" charset="0"/>
                <a:ea typeface="メイリオ" pitchFamily="50" charset="-128"/>
              </a:rPr>
              <a:t>（</a:t>
            </a:r>
            <a:r>
              <a:rPr lang="en-US" altLang="ja-JP" sz="800" dirty="0">
                <a:latin typeface="Arial" pitchFamily="34" charset="0"/>
                <a:ea typeface="メイリオ" pitchFamily="50" charset="-128"/>
              </a:rPr>
              <a:t>SAJ</a:t>
            </a:r>
            <a:r>
              <a:rPr lang="ja-JP" altLang="en-US" sz="800" dirty="0">
                <a:latin typeface="Arial" pitchFamily="34" charset="0"/>
                <a:ea typeface="メイリオ" pitchFamily="50" charset="-128"/>
              </a:rPr>
              <a:t>会員の方は、</a:t>
            </a:r>
            <a:endParaRPr lang="en-US" altLang="ja-JP" sz="800" dirty="0">
              <a:latin typeface="Arial" pitchFamily="34" charset="0"/>
              <a:ea typeface="メイリオ" pitchFamily="50" charset="-128"/>
            </a:endParaRPr>
          </a:p>
          <a:p>
            <a:r>
              <a:rPr lang="ja-JP" altLang="en-US" sz="800" dirty="0">
                <a:latin typeface="Arial" pitchFamily="34" charset="0"/>
                <a:ea typeface="メイリオ" pitchFamily="50" charset="-128"/>
              </a:rPr>
              <a:t>　会員登録証もお持ちください）</a:t>
            </a:r>
            <a:endParaRPr lang="en-US" altLang="ja-JP" sz="800" dirty="0">
              <a:latin typeface="Arial" pitchFamily="34" charset="0"/>
              <a:ea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7907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578</Words>
  <Application>Microsoft Office PowerPoint</Application>
  <PresentationFormat>A4 210 x 297 mm</PresentationFormat>
  <Paragraphs>86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HGS創英角ﾎﾟｯﾌﾟ体</vt:lpstr>
      <vt:lpstr>メイリオ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英子 我妻</cp:lastModifiedBy>
  <cp:revision>64</cp:revision>
  <cp:lastPrinted>2023-01-28T04:40:40Z</cp:lastPrinted>
  <dcterms:created xsi:type="dcterms:W3CDTF">2020-01-02T00:35:17Z</dcterms:created>
  <dcterms:modified xsi:type="dcterms:W3CDTF">2024-01-21T08:07:06Z</dcterms:modified>
</cp:coreProperties>
</file>